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 id="2147483701" r:id="rId3"/>
    <p:sldMasterId id="2147483710" r:id="rId4"/>
  </p:sldMasterIdLst>
  <p:notesMasterIdLst>
    <p:notesMasterId r:id="rId35"/>
  </p:notesMasterIdLst>
  <p:sldIdLst>
    <p:sldId id="758" r:id="rId5"/>
    <p:sldId id="551" r:id="rId6"/>
    <p:sldId id="708" r:id="rId7"/>
    <p:sldId id="515" r:id="rId8"/>
    <p:sldId id="695" r:id="rId9"/>
    <p:sldId id="697" r:id="rId10"/>
    <p:sldId id="715" r:id="rId11"/>
    <p:sldId id="691" r:id="rId12"/>
    <p:sldId id="373" r:id="rId13"/>
    <p:sldId id="682" r:id="rId14"/>
    <p:sldId id="685" r:id="rId15"/>
    <p:sldId id="716" r:id="rId16"/>
    <p:sldId id="711" r:id="rId17"/>
    <p:sldId id="686" r:id="rId18"/>
    <p:sldId id="684" r:id="rId19"/>
    <p:sldId id="712" r:id="rId20"/>
    <p:sldId id="717" r:id="rId21"/>
    <p:sldId id="713" r:id="rId22"/>
    <p:sldId id="714" r:id="rId23"/>
    <p:sldId id="690" r:id="rId24"/>
    <p:sldId id="687" r:id="rId25"/>
    <p:sldId id="709" r:id="rId26"/>
    <p:sldId id="703" r:id="rId27"/>
    <p:sldId id="707" r:id="rId28"/>
    <p:sldId id="386" r:id="rId29"/>
    <p:sldId id="705" r:id="rId30"/>
    <p:sldId id="701" r:id="rId31"/>
    <p:sldId id="390" r:id="rId32"/>
    <p:sldId id="754" r:id="rId33"/>
    <p:sldId id="757" r:id="rId34"/>
  </p:sldIdLst>
  <p:sldSz cx="9144000" cy="5143500" type="screen16x9"/>
  <p:notesSz cx="6858000" cy="9144000"/>
  <p:embeddedFontLst>
    <p:embeddedFont>
      <p:font typeface="맑은 고딕" panose="020B0503020000020004" pitchFamily="34" charset="-127"/>
      <p:regular r:id="rId36"/>
      <p:bold r:id="rId37"/>
    </p:embeddedFont>
    <p:embeddedFont>
      <p:font typeface="ＭＳ Ｐゴシック" panose="020B0600070205080204" pitchFamily="34" charset="-128"/>
      <p:regular r:id="rId38"/>
    </p:embeddedFont>
    <p:embeddedFont>
      <p:font typeface="Fira Sans Extra Condensed" panose="020F0502020204030204" pitchFamily="34" charset="0"/>
      <p:regular r:id="rId39"/>
      <p:bold r:id="rId40"/>
      <p:italic r:id="rId41"/>
      <p:boldItalic r:id="rId42"/>
    </p:embeddedFont>
    <p:embeddedFont>
      <p:font typeface="Poppins" pitchFamily="2" charset="77"/>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ahoma" panose="020B0604030504040204" pitchFamily="34" charset="0"/>
      <p:regular r:id="rId51"/>
      <p:bold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444" autoAdjust="0"/>
  </p:normalViewPr>
  <p:slideViewPr>
    <p:cSldViewPr snapToGrid="0">
      <p:cViewPr varScale="1">
        <p:scale>
          <a:sx n="145" d="100"/>
          <a:sy n="145" d="100"/>
        </p:scale>
        <p:origin x="62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9.fntdata"/><Relationship Id="rId52" Type="http://schemas.openxmlformats.org/officeDocument/2006/relationships/font" Target="fonts/font17.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6.xml"/><Relationship Id="rId41" Type="http://schemas.openxmlformats.org/officeDocument/2006/relationships/font" Target="fonts/font6.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5697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-22 </a:t>
            </a:r>
            <a:r>
              <a:rPr lang="en-US" dirty="0" err="1"/>
              <a:t>oC</a:t>
            </a:r>
            <a:r>
              <a:rPr lang="en-US" dirty="0"/>
              <a:t>, </a:t>
            </a: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Các</a:t>
            </a:r>
            <a:r>
              <a:rPr lang="en-US" dirty="0"/>
              <a:t> </a:t>
            </a:r>
            <a:r>
              <a:rPr lang="en-US" dirty="0" err="1"/>
              <a:t>nhà</a:t>
            </a:r>
            <a:r>
              <a:rPr lang="en-US" dirty="0"/>
              <a:t> </a:t>
            </a:r>
            <a:r>
              <a:rPr lang="en-US" dirty="0" err="1"/>
              <a:t>máy</a:t>
            </a:r>
            <a:r>
              <a:rPr lang="en-US" dirty="0"/>
              <a:t> </a:t>
            </a:r>
            <a:r>
              <a:rPr lang="en-US" dirty="0" err="1"/>
              <a:t>cá</a:t>
            </a:r>
            <a:r>
              <a:rPr lang="en-US" dirty="0"/>
              <a:t> </a:t>
            </a:r>
            <a:r>
              <a:rPr lang="en-US" dirty="0" err="1"/>
              <a:t>th</a:t>
            </a:r>
            <a:r>
              <a:rPr lang="vi-VN" dirty="0"/>
              <a:t>ư</a:t>
            </a:r>
            <a:r>
              <a:rPr lang="en-US" dirty="0" err="1"/>
              <a:t>ờng</a:t>
            </a:r>
            <a:r>
              <a:rPr lang="en-US" dirty="0"/>
              <a:t> </a:t>
            </a:r>
            <a:r>
              <a:rPr lang="en-US" dirty="0" err="1"/>
              <a:t>chế</a:t>
            </a:r>
            <a:r>
              <a:rPr lang="en-US" dirty="0"/>
              <a:t> </a:t>
            </a:r>
            <a:r>
              <a:rPr lang="en-US" dirty="0" err="1"/>
              <a:t>biến</a:t>
            </a:r>
            <a:r>
              <a:rPr lang="en-US" dirty="0"/>
              <a:t> </a:t>
            </a:r>
            <a:r>
              <a:rPr lang="en-US" dirty="0" err="1"/>
              <a:t>đến</a:t>
            </a:r>
            <a:r>
              <a:rPr lang="en-US" dirty="0"/>
              <a:t> 3 </a:t>
            </a:r>
            <a:r>
              <a:rPr lang="en-US" dirty="0" err="1"/>
              <a:t>giờ</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LED </a:t>
            </a:r>
            <a:r>
              <a:rPr lang="en-US" dirty="0" err="1"/>
              <a:t>giam</a:t>
            </a:r>
            <a:r>
              <a:rPr lang="en-US" dirty="0"/>
              <a:t> </a:t>
            </a:r>
            <a:r>
              <a:rPr lang="en-US" dirty="0" err="1"/>
              <a:t>tải</a:t>
            </a:r>
            <a:r>
              <a:rPr lang="en-US" dirty="0"/>
              <a:t> </a:t>
            </a:r>
            <a:r>
              <a:rPr lang="en-US" dirty="0" err="1"/>
              <a:t>lạnh</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14</a:t>
            </a:fld>
            <a:endParaRPr lang="en-US"/>
          </a:p>
        </p:txBody>
      </p:sp>
    </p:spTree>
    <p:extLst>
      <p:ext uri="{BB962C8B-B14F-4D97-AF65-F5344CB8AC3E}">
        <p14:creationId xmlns:p14="http://schemas.microsoft.com/office/powerpoint/2010/main" val="555173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15</a:t>
            </a:fld>
            <a:endParaRPr lang="en-US"/>
          </a:p>
        </p:txBody>
      </p:sp>
    </p:spTree>
    <p:extLst>
      <p:ext uri="{BB962C8B-B14F-4D97-AF65-F5344CB8AC3E}">
        <p14:creationId xmlns:p14="http://schemas.microsoft.com/office/powerpoint/2010/main" val="118813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16</a:t>
            </a:fld>
            <a:endParaRPr lang="en-US"/>
          </a:p>
        </p:txBody>
      </p:sp>
    </p:spTree>
    <p:extLst>
      <p:ext uri="{BB962C8B-B14F-4D97-AF65-F5344CB8AC3E}">
        <p14:creationId xmlns:p14="http://schemas.microsoft.com/office/powerpoint/2010/main" val="4244484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17</a:t>
            </a:fld>
            <a:endParaRPr lang="en-US"/>
          </a:p>
        </p:txBody>
      </p:sp>
    </p:spTree>
    <p:extLst>
      <p:ext uri="{BB962C8B-B14F-4D97-AF65-F5344CB8AC3E}">
        <p14:creationId xmlns:p14="http://schemas.microsoft.com/office/powerpoint/2010/main" val="3669882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18</a:t>
            </a:fld>
            <a:endParaRPr lang="en-US"/>
          </a:p>
        </p:txBody>
      </p:sp>
    </p:spTree>
    <p:extLst>
      <p:ext uri="{BB962C8B-B14F-4D97-AF65-F5344CB8AC3E}">
        <p14:creationId xmlns:p14="http://schemas.microsoft.com/office/powerpoint/2010/main" val="1722746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19</a:t>
            </a:fld>
            <a:endParaRPr lang="en-US"/>
          </a:p>
        </p:txBody>
      </p:sp>
    </p:spTree>
    <p:extLst>
      <p:ext uri="{BB962C8B-B14F-4D97-AF65-F5344CB8AC3E}">
        <p14:creationId xmlns:p14="http://schemas.microsoft.com/office/powerpoint/2010/main" val="1201087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20</a:t>
            </a:fld>
            <a:endParaRPr lang="en-US"/>
          </a:p>
        </p:txBody>
      </p:sp>
    </p:spTree>
    <p:extLst>
      <p:ext uri="{BB962C8B-B14F-4D97-AF65-F5344CB8AC3E}">
        <p14:creationId xmlns:p14="http://schemas.microsoft.com/office/powerpoint/2010/main" val="2428553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vi-VN" sz="1200" b="0" i="0" u="none" strike="noStrike" kern="1200" baseline="0" dirty="0" err="1">
                <a:solidFill>
                  <a:schemeClr val="tx1"/>
                </a:solidFill>
                <a:latin typeface="Arial" charset="0"/>
                <a:ea typeface="+mn-ea"/>
                <a:cs typeface="+mn-cs"/>
              </a:rPr>
              <a:t>Thiết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bị</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lạnh</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đã</a:t>
            </a:r>
            <a:r>
              <a:rPr lang="vi-VN" sz="1200" b="0" i="0" u="none" strike="noStrike" kern="1200" baseline="0" dirty="0">
                <a:solidFill>
                  <a:schemeClr val="tx1"/>
                </a:solidFill>
                <a:latin typeface="Arial" charset="0"/>
                <a:ea typeface="+mn-ea"/>
                <a:cs typeface="+mn-cs"/>
              </a:rPr>
              <a:t> thay </a:t>
            </a:r>
            <a:r>
              <a:rPr lang="vi-VN" sz="1200" b="0" i="0" u="none" strike="noStrike" kern="1200" baseline="0" dirty="0" err="1">
                <a:solidFill>
                  <a:schemeClr val="tx1"/>
                </a:solidFill>
                <a:latin typeface="Arial" charset="0"/>
                <a:ea typeface="+mn-ea"/>
                <a:cs typeface="+mn-cs"/>
              </a:rPr>
              <a:t>đổi</a:t>
            </a:r>
            <a:r>
              <a:rPr lang="vi-VN" sz="1200" b="0" i="0" u="none" strike="noStrike" kern="1200" baseline="0" dirty="0">
                <a:solidFill>
                  <a:schemeClr val="tx1"/>
                </a:solidFill>
                <a:latin typeface="Arial" charset="0"/>
                <a:ea typeface="+mn-ea"/>
                <a:cs typeface="+mn-cs"/>
              </a:rPr>
              <a:t> so </a:t>
            </a:r>
            <a:r>
              <a:rPr lang="vi-VN" sz="1200" b="0" i="0" u="none" strike="noStrike" kern="1200" baseline="0" dirty="0" err="1">
                <a:solidFill>
                  <a:schemeClr val="tx1"/>
                </a:solidFill>
                <a:latin typeface="Arial" charset="0"/>
                <a:ea typeface="+mn-ea"/>
                <a:cs typeface="+mn-cs"/>
              </a:rPr>
              <a:t>với</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thiết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kế</a:t>
            </a:r>
            <a:r>
              <a:rPr lang="vi-VN" sz="1200" b="0" i="0" u="none" strike="noStrike" kern="1200" baseline="0" dirty="0">
                <a:solidFill>
                  <a:schemeClr val="tx1"/>
                </a:solidFill>
                <a:latin typeface="Arial" charset="0"/>
                <a:ea typeface="+mn-ea"/>
                <a:cs typeface="+mn-cs"/>
              </a:rPr>
              <a:t> ban </a:t>
            </a:r>
            <a:r>
              <a:rPr lang="vi-VN" sz="1200" b="0" i="0" u="none" strike="noStrike" kern="1200" baseline="0" dirty="0" err="1">
                <a:solidFill>
                  <a:schemeClr val="tx1"/>
                </a:solidFill>
                <a:latin typeface="Arial" charset="0"/>
                <a:ea typeface="+mn-ea"/>
                <a:cs typeface="+mn-cs"/>
              </a:rPr>
              <a:t>đầu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nhiều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tổ</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máy</a:t>
            </a:r>
            <a:r>
              <a:rPr lang="vi-VN" sz="1200" b="0" i="0" u="none" strike="noStrike" kern="1200" baseline="0" dirty="0">
                <a:solidFill>
                  <a:schemeClr val="tx1"/>
                </a:solidFill>
                <a:latin typeface="Arial" charset="0"/>
                <a:ea typeface="+mn-ea"/>
                <a:cs typeface="+mn-cs"/>
              </a:rPr>
              <a:t> hơn)</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21</a:t>
            </a:fld>
            <a:endParaRPr lang="en-US"/>
          </a:p>
        </p:txBody>
      </p:sp>
    </p:spTree>
    <p:extLst>
      <p:ext uri="{BB962C8B-B14F-4D97-AF65-F5344CB8AC3E}">
        <p14:creationId xmlns:p14="http://schemas.microsoft.com/office/powerpoint/2010/main" val="1393087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22</a:t>
            </a:fld>
            <a:endParaRPr lang="en-US"/>
          </a:p>
        </p:txBody>
      </p:sp>
    </p:spTree>
    <p:extLst>
      <p:ext uri="{BB962C8B-B14F-4D97-AF65-F5344CB8AC3E}">
        <p14:creationId xmlns:p14="http://schemas.microsoft.com/office/powerpoint/2010/main" val="2502207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vi-VN" sz="1200" i="1" dirty="0" err="1">
                <a:solidFill>
                  <a:srgbClr val="333333"/>
                </a:solidFill>
                <a:ea typeface="Arial" charset="0"/>
              </a:rPr>
              <a:t>Cứ</a:t>
            </a:r>
            <a:r>
              <a:rPr lang="vi-VN" sz="1200" i="1" dirty="0">
                <a:solidFill>
                  <a:srgbClr val="333333"/>
                </a:solidFill>
                <a:ea typeface="Arial" charset="0"/>
              </a:rPr>
              <a:t> </a:t>
            </a:r>
            <a:r>
              <a:rPr lang="vi-VN" sz="1200" i="1" dirty="0" err="1">
                <a:solidFill>
                  <a:srgbClr val="333333"/>
                </a:solidFill>
                <a:ea typeface="Arial" charset="0"/>
              </a:rPr>
              <a:t>mỗi</a:t>
            </a:r>
            <a:r>
              <a:rPr lang="vi-VN" sz="1200" i="1" dirty="0">
                <a:solidFill>
                  <a:srgbClr val="333333"/>
                </a:solidFill>
                <a:ea typeface="Arial" charset="0"/>
              </a:rPr>
              <a:t> 1% </a:t>
            </a:r>
            <a:r>
              <a:rPr lang="vi-VN" sz="1200" i="1" dirty="0" err="1">
                <a:solidFill>
                  <a:srgbClr val="333333"/>
                </a:solidFill>
                <a:ea typeface="Arial" charset="0"/>
              </a:rPr>
              <a:t>nước</a:t>
            </a:r>
            <a:r>
              <a:rPr lang="vi-VN" sz="1200" i="1" dirty="0">
                <a:solidFill>
                  <a:srgbClr val="333333"/>
                </a:solidFill>
                <a:ea typeface="Arial" charset="0"/>
              </a:rPr>
              <a:t> </a:t>
            </a:r>
            <a:r>
              <a:rPr lang="vi-VN" sz="1200" i="1" dirty="0" err="1">
                <a:solidFill>
                  <a:srgbClr val="333333"/>
                </a:solidFill>
                <a:ea typeface="Arial" charset="0"/>
              </a:rPr>
              <a:t>có</a:t>
            </a:r>
            <a:r>
              <a:rPr lang="vi-VN" sz="1200" i="1" dirty="0">
                <a:solidFill>
                  <a:srgbClr val="333333"/>
                </a:solidFill>
                <a:ea typeface="Arial" charset="0"/>
              </a:rPr>
              <a:t> trong môi </a:t>
            </a:r>
            <a:r>
              <a:rPr lang="vi-VN" sz="1200" i="1" dirty="0" err="1">
                <a:solidFill>
                  <a:srgbClr val="333333"/>
                </a:solidFill>
                <a:ea typeface="Arial" charset="0"/>
              </a:rPr>
              <a:t>chất</a:t>
            </a:r>
            <a:r>
              <a:rPr lang="vi-VN" sz="1200" i="1" dirty="0">
                <a:solidFill>
                  <a:srgbClr val="333333"/>
                </a:solidFill>
                <a:ea typeface="Arial" charset="0"/>
              </a:rPr>
              <a:t> </a:t>
            </a:r>
            <a:r>
              <a:rPr lang="vi-VN" sz="1200" i="1" dirty="0" err="1">
                <a:solidFill>
                  <a:srgbClr val="333333"/>
                </a:solidFill>
                <a:ea typeface="Arial" charset="0"/>
              </a:rPr>
              <a:t>lạnh</a:t>
            </a:r>
            <a:r>
              <a:rPr lang="vi-VN" sz="1200" i="1" dirty="0">
                <a:solidFill>
                  <a:srgbClr val="333333"/>
                </a:solidFill>
                <a:ea typeface="Arial" charset="0"/>
              </a:rPr>
              <a:t> NH3, năng </a:t>
            </a:r>
            <a:r>
              <a:rPr lang="vi-VN" sz="1200" i="1" dirty="0" err="1">
                <a:solidFill>
                  <a:srgbClr val="333333"/>
                </a:solidFill>
                <a:ea typeface="Arial" charset="0"/>
              </a:rPr>
              <a:t>suất</a:t>
            </a:r>
            <a:r>
              <a:rPr lang="vi-VN" sz="1200" i="1" dirty="0">
                <a:solidFill>
                  <a:srgbClr val="333333"/>
                </a:solidFill>
                <a:ea typeface="Arial" charset="0"/>
              </a:rPr>
              <a:t> </a:t>
            </a:r>
            <a:r>
              <a:rPr lang="vi-VN" sz="1200" i="1" dirty="0" err="1">
                <a:solidFill>
                  <a:srgbClr val="333333"/>
                </a:solidFill>
                <a:ea typeface="Arial" charset="0"/>
              </a:rPr>
              <a:t>lạnh</a:t>
            </a:r>
            <a:r>
              <a:rPr lang="vi-VN" sz="1200" i="1" dirty="0">
                <a:solidFill>
                  <a:srgbClr val="333333"/>
                </a:solidFill>
                <a:ea typeface="Arial" charset="0"/>
              </a:rPr>
              <a:t> suy </a:t>
            </a:r>
            <a:r>
              <a:rPr lang="vi-VN" sz="1200" i="1" dirty="0" err="1">
                <a:solidFill>
                  <a:srgbClr val="333333"/>
                </a:solidFill>
                <a:ea typeface="Arial" charset="0"/>
              </a:rPr>
              <a:t>giảm</a:t>
            </a:r>
            <a:r>
              <a:rPr lang="vi-VN" sz="1200" i="1" dirty="0">
                <a:solidFill>
                  <a:srgbClr val="333333"/>
                </a:solidFill>
                <a:ea typeface="Arial" charset="0"/>
              </a:rPr>
              <a:t> đi 2% </a:t>
            </a:r>
            <a:r>
              <a:rPr lang="vi-VN" sz="1200" i="1" dirty="0" err="1">
                <a:solidFill>
                  <a:srgbClr val="333333"/>
                </a:solidFill>
                <a:ea typeface="Arial" charset="0"/>
              </a:rPr>
              <a:t>và</a:t>
            </a:r>
            <a:r>
              <a:rPr lang="vi-VN" sz="1200" i="1" dirty="0">
                <a:solidFill>
                  <a:srgbClr val="333333"/>
                </a:solidFill>
                <a:ea typeface="Arial" charset="0"/>
              </a:rPr>
              <a:t> </a:t>
            </a:r>
            <a:r>
              <a:rPr lang="vi-VN" sz="1200" i="1" dirty="0" err="1">
                <a:solidFill>
                  <a:srgbClr val="333333"/>
                </a:solidFill>
                <a:ea typeface="Arial" charset="0"/>
              </a:rPr>
              <a:t>điện</a:t>
            </a:r>
            <a:r>
              <a:rPr lang="vi-VN" sz="1200" i="1" dirty="0">
                <a:solidFill>
                  <a:srgbClr val="333333"/>
                </a:solidFill>
                <a:ea typeface="Arial" charset="0"/>
              </a:rPr>
              <a:t> năng tiêu </a:t>
            </a:r>
            <a:r>
              <a:rPr lang="vi-VN" sz="1200" i="1" dirty="0" err="1">
                <a:solidFill>
                  <a:srgbClr val="333333"/>
                </a:solidFill>
                <a:ea typeface="Arial" charset="0"/>
              </a:rPr>
              <a:t>thụ</a:t>
            </a:r>
            <a:r>
              <a:rPr lang="vi-VN" sz="1200" i="1" dirty="0">
                <a:solidFill>
                  <a:srgbClr val="333333"/>
                </a:solidFill>
                <a:ea typeface="Arial" charset="0"/>
              </a:rPr>
              <a:t> tăng thêm </a:t>
            </a:r>
            <a:r>
              <a:rPr lang="en-US" sz="1200" i="1" dirty="0">
                <a:solidFill>
                  <a:srgbClr val="333333"/>
                </a:solidFill>
                <a:ea typeface="Arial" charset="0"/>
              </a:rPr>
              <a:t>1%.</a:t>
            </a:r>
            <a:endParaRPr lang="en-US" sz="1200" i="1" dirty="0">
              <a:ea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23</a:t>
            </a:fld>
            <a:endParaRPr lang="en-US"/>
          </a:p>
        </p:txBody>
      </p:sp>
    </p:spTree>
    <p:extLst>
      <p:ext uri="{BB962C8B-B14F-4D97-AF65-F5344CB8AC3E}">
        <p14:creationId xmlns:p14="http://schemas.microsoft.com/office/powerpoint/2010/main" val="3646867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latin typeface="Arial" charset="0"/>
                <a:ea typeface="Arial" charset="0"/>
                <a:cs typeface="Arial" charset="0"/>
              </a:rPr>
              <a:t>Theo </a:t>
            </a:r>
            <a:r>
              <a:rPr lang="en-US" sz="1200" dirty="0" err="1">
                <a:latin typeface="Arial" charset="0"/>
                <a:ea typeface="Arial" charset="0"/>
                <a:cs typeface="Arial" charset="0"/>
              </a:rPr>
              <a:t>Nghị</a:t>
            </a:r>
            <a:r>
              <a:rPr lang="en-US" sz="1200" dirty="0">
                <a:latin typeface="Arial" charset="0"/>
                <a:ea typeface="Arial" charset="0"/>
                <a:cs typeface="Arial" charset="0"/>
              </a:rPr>
              <a:t> </a:t>
            </a:r>
            <a:r>
              <a:rPr lang="en-US" sz="1200" dirty="0" err="1">
                <a:latin typeface="Arial" charset="0"/>
                <a:ea typeface="Arial" charset="0"/>
                <a:cs typeface="Arial" charset="0"/>
              </a:rPr>
              <a:t>định</a:t>
            </a:r>
            <a:r>
              <a:rPr lang="en-US" sz="1200" dirty="0">
                <a:latin typeface="Arial" charset="0"/>
                <a:ea typeface="Arial" charset="0"/>
                <a:cs typeface="Arial" charset="0"/>
              </a:rPr>
              <a:t> </a:t>
            </a:r>
            <a:r>
              <a:rPr lang="en-US" sz="1200" dirty="0" err="1">
                <a:latin typeface="Arial" charset="0"/>
                <a:ea typeface="Arial" charset="0"/>
                <a:cs typeface="Arial" charset="0"/>
              </a:rPr>
              <a:t>thư</a:t>
            </a:r>
            <a:r>
              <a:rPr lang="en-US" sz="1200" dirty="0">
                <a:latin typeface="Arial" charset="0"/>
                <a:ea typeface="Arial" charset="0"/>
                <a:cs typeface="Arial" charset="0"/>
              </a:rPr>
              <a:t> Montreal </a:t>
            </a:r>
            <a:r>
              <a:rPr lang="en-US" sz="1200" dirty="0" err="1">
                <a:latin typeface="Arial" charset="0"/>
                <a:ea typeface="Arial" charset="0"/>
                <a:cs typeface="Arial" charset="0"/>
              </a:rPr>
              <a:t>mà</a:t>
            </a:r>
            <a:r>
              <a:rPr lang="en-US" sz="1200" dirty="0">
                <a:latin typeface="Arial" charset="0"/>
                <a:ea typeface="Arial" charset="0"/>
                <a:cs typeface="Arial" charset="0"/>
              </a:rPr>
              <a:t> </a:t>
            </a:r>
            <a:r>
              <a:rPr lang="en-US" sz="1200" dirty="0" err="1">
                <a:latin typeface="Arial" charset="0"/>
                <a:ea typeface="Arial" charset="0"/>
                <a:cs typeface="Arial" charset="0"/>
              </a:rPr>
              <a:t>Việt</a:t>
            </a:r>
            <a:r>
              <a:rPr lang="en-US" sz="1200" dirty="0">
                <a:latin typeface="Arial" charset="0"/>
                <a:ea typeface="Arial" charset="0"/>
                <a:cs typeface="Arial" charset="0"/>
              </a:rPr>
              <a:t> Nam </a:t>
            </a:r>
            <a:r>
              <a:rPr lang="en-US" sz="1200" dirty="0" err="1">
                <a:latin typeface="Arial" charset="0"/>
                <a:ea typeface="Arial" charset="0"/>
                <a:cs typeface="Arial" charset="0"/>
              </a:rPr>
              <a:t>là</a:t>
            </a:r>
            <a:r>
              <a:rPr lang="en-US" sz="1200" dirty="0">
                <a:latin typeface="Arial" charset="0"/>
                <a:ea typeface="Arial" charset="0"/>
                <a:cs typeface="Arial" charset="0"/>
              </a:rPr>
              <a:t> </a:t>
            </a:r>
            <a:r>
              <a:rPr lang="en-US" sz="1200" dirty="0" err="1">
                <a:latin typeface="Arial" charset="0"/>
                <a:ea typeface="Arial" charset="0"/>
                <a:cs typeface="Arial" charset="0"/>
              </a:rPr>
              <a:t>một</a:t>
            </a:r>
            <a:r>
              <a:rPr lang="en-US" sz="1200" dirty="0">
                <a:latin typeface="Arial" charset="0"/>
                <a:ea typeface="Arial" charset="0"/>
                <a:cs typeface="Arial" charset="0"/>
              </a:rPr>
              <a:t> </a:t>
            </a:r>
            <a:r>
              <a:rPr lang="en-US" sz="1200" dirty="0" err="1">
                <a:latin typeface="Arial" charset="0"/>
                <a:ea typeface="Arial" charset="0"/>
                <a:cs typeface="Arial" charset="0"/>
              </a:rPr>
              <a:t>thành</a:t>
            </a:r>
            <a:r>
              <a:rPr lang="en-US" sz="1200" dirty="0">
                <a:latin typeface="Arial" charset="0"/>
                <a:ea typeface="Arial" charset="0"/>
                <a:cs typeface="Arial" charset="0"/>
              </a:rPr>
              <a:t> </a:t>
            </a:r>
            <a:r>
              <a:rPr lang="en-US" sz="1200" dirty="0" err="1">
                <a:latin typeface="Arial" charset="0"/>
                <a:ea typeface="Arial" charset="0"/>
                <a:cs typeface="Arial" charset="0"/>
              </a:rPr>
              <a:t>viên</a:t>
            </a:r>
            <a:r>
              <a:rPr lang="en-US" sz="1200" dirty="0">
                <a:latin typeface="Arial" charset="0"/>
                <a:ea typeface="Arial" charset="0"/>
                <a:cs typeface="Arial" charset="0"/>
              </a:rPr>
              <a:t>, </a:t>
            </a:r>
            <a:r>
              <a:rPr lang="en-US" sz="1200" dirty="0" err="1">
                <a:latin typeface="Arial" charset="0"/>
                <a:ea typeface="Arial" charset="0"/>
                <a:cs typeface="Arial" charset="0"/>
              </a:rPr>
              <a:t>môi</a:t>
            </a:r>
            <a:r>
              <a:rPr lang="en-US" sz="1200" dirty="0">
                <a:latin typeface="Arial" charset="0"/>
                <a:ea typeface="Arial" charset="0"/>
                <a:cs typeface="Arial" charset="0"/>
              </a:rPr>
              <a:t> </a:t>
            </a:r>
            <a:r>
              <a:rPr lang="en-US" sz="1200" dirty="0" err="1">
                <a:latin typeface="Arial" charset="0"/>
                <a:ea typeface="Arial" charset="0"/>
                <a:cs typeface="Arial" charset="0"/>
              </a:rPr>
              <a:t>chất</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vi-VN" sz="1200" dirty="0">
                <a:latin typeface="Arial" charset="0"/>
                <a:ea typeface="Arial" charset="0"/>
                <a:cs typeface="Arial" charset="0"/>
              </a:rPr>
              <a:t>R22</a:t>
            </a:r>
            <a:r>
              <a:rPr lang="en-US" sz="1200" dirty="0">
                <a:latin typeface="Arial" charset="0"/>
                <a:ea typeface="Arial" charset="0"/>
                <a:cs typeface="Arial" charset="0"/>
              </a:rPr>
              <a:t> </a:t>
            </a:r>
            <a:r>
              <a:rPr lang="en-US" sz="1200" dirty="0" err="1">
                <a:latin typeface="Arial" charset="0"/>
                <a:ea typeface="Arial" charset="0"/>
                <a:cs typeface="Arial" charset="0"/>
              </a:rPr>
              <a:t>chỉ</a:t>
            </a:r>
            <a:r>
              <a:rPr lang="en-US" sz="1200" dirty="0">
                <a:latin typeface="Arial" charset="0"/>
                <a:ea typeface="Arial" charset="0"/>
                <a:cs typeface="Arial" charset="0"/>
              </a:rPr>
              <a:t> </a:t>
            </a:r>
            <a:r>
              <a:rPr lang="en-US" sz="1200" dirty="0" err="1">
                <a:latin typeface="Arial" charset="0"/>
                <a:ea typeface="Arial" charset="0"/>
                <a:cs typeface="Arial" charset="0"/>
              </a:rPr>
              <a:t>được</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ở</a:t>
            </a:r>
            <a:r>
              <a:rPr lang="en-US" sz="1200" dirty="0">
                <a:latin typeface="Arial" charset="0"/>
                <a:ea typeface="Arial" charset="0"/>
                <a:cs typeface="Arial" charset="0"/>
              </a:rPr>
              <a:t> </a:t>
            </a:r>
            <a:r>
              <a:rPr lang="en-US" sz="1200" dirty="0" err="1">
                <a:latin typeface="Arial" charset="0"/>
                <a:ea typeface="Arial" charset="0"/>
                <a:cs typeface="Arial" charset="0"/>
              </a:rPr>
              <a:t>mức</a:t>
            </a:r>
            <a:r>
              <a:rPr lang="en-US" sz="1200" dirty="0">
                <a:latin typeface="Arial" charset="0"/>
                <a:ea typeface="Arial" charset="0"/>
                <a:cs typeface="Arial" charset="0"/>
              </a:rPr>
              <a:t> 2.5% </a:t>
            </a:r>
            <a:r>
              <a:rPr lang="en-US" sz="1200" dirty="0" err="1">
                <a:latin typeface="Arial" charset="0"/>
                <a:ea typeface="Arial" charset="0"/>
                <a:cs typeface="Arial" charset="0"/>
              </a:rPr>
              <a:t>sau</a:t>
            </a:r>
            <a:r>
              <a:rPr lang="en-US" sz="1200" dirty="0">
                <a:latin typeface="Arial" charset="0"/>
                <a:ea typeface="Arial" charset="0"/>
                <a:cs typeface="Arial" charset="0"/>
              </a:rPr>
              <a:t> </a:t>
            </a:r>
            <a:r>
              <a:rPr lang="en-US" sz="1200" dirty="0" err="1">
                <a:latin typeface="Arial" charset="0"/>
                <a:ea typeface="Arial" charset="0"/>
                <a:cs typeface="Arial" charset="0"/>
              </a:rPr>
              <a:t>năm</a:t>
            </a:r>
            <a:r>
              <a:rPr lang="en-US" sz="1200" dirty="0">
                <a:latin typeface="Arial" charset="0"/>
                <a:ea typeface="Arial" charset="0"/>
                <a:cs typeface="Arial" charset="0"/>
              </a:rPr>
              <a:t> 2030</a:t>
            </a:r>
          </a:p>
          <a:p>
            <a:pPr>
              <a:buFont typeface="Wingdings" charset="2"/>
              <a:buChar char="§"/>
            </a:pPr>
            <a:r>
              <a:rPr lang="en-US" sz="1200" dirty="0" err="1">
                <a:latin typeface="Arial" charset="0"/>
                <a:ea typeface="Arial" charset="0"/>
                <a:cs typeface="Arial" charset="0"/>
              </a:rPr>
              <a:t>Hầu</a:t>
            </a:r>
            <a:r>
              <a:rPr lang="en-US" sz="1200" dirty="0">
                <a:latin typeface="Arial" charset="0"/>
                <a:ea typeface="Arial" charset="0"/>
                <a:cs typeface="Arial" charset="0"/>
              </a:rPr>
              <a:t> </a:t>
            </a:r>
            <a:r>
              <a:rPr lang="en-US" sz="1200" dirty="0" err="1">
                <a:latin typeface="Arial" charset="0"/>
                <a:ea typeface="Arial" charset="0"/>
                <a:cs typeface="Arial" charset="0"/>
              </a:rPr>
              <a:t>hết</a:t>
            </a:r>
            <a:r>
              <a:rPr lang="en-US" sz="1200" dirty="0">
                <a:latin typeface="Arial" charset="0"/>
                <a:ea typeface="Arial" charset="0"/>
                <a:cs typeface="Arial" charset="0"/>
              </a:rPr>
              <a:t> </a:t>
            </a:r>
            <a:r>
              <a:rPr lang="en-US" sz="1200" dirty="0" err="1">
                <a:latin typeface="Arial" charset="0"/>
                <a:ea typeface="Arial" charset="0"/>
                <a:cs typeface="Arial" charset="0"/>
              </a:rPr>
              <a:t>các</a:t>
            </a:r>
            <a:r>
              <a:rPr lang="en-US" sz="1200" dirty="0">
                <a:latin typeface="Arial" charset="0"/>
                <a:ea typeface="Arial" charset="0"/>
                <a:cs typeface="Arial" charset="0"/>
              </a:rPr>
              <a:t> </a:t>
            </a:r>
            <a:r>
              <a:rPr lang="en-US" sz="1200" dirty="0" err="1">
                <a:latin typeface="Arial" charset="0"/>
                <a:ea typeface="Arial" charset="0"/>
                <a:cs typeface="Arial" charset="0"/>
              </a:rPr>
              <a:t>máy</a:t>
            </a:r>
            <a:r>
              <a:rPr lang="en-US" sz="1200" dirty="0">
                <a:latin typeface="Arial" charset="0"/>
                <a:ea typeface="Arial" charset="0"/>
                <a:cs typeface="Arial" charset="0"/>
              </a:rPr>
              <a:t> </a:t>
            </a:r>
            <a:r>
              <a:rPr lang="en-US" sz="1200" dirty="0" err="1">
                <a:latin typeface="Arial" charset="0"/>
                <a:ea typeface="Arial" charset="0"/>
                <a:cs typeface="Arial" charset="0"/>
              </a:rPr>
              <a:t>nén</a:t>
            </a:r>
            <a:r>
              <a:rPr lang="en-US" sz="1200" dirty="0">
                <a:latin typeface="Arial" charset="0"/>
                <a:ea typeface="Arial" charset="0"/>
                <a:cs typeface="Arial" charset="0"/>
              </a:rPr>
              <a:t> </a:t>
            </a:r>
            <a:r>
              <a:rPr lang="vi-VN" sz="1200" dirty="0">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của</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môi</a:t>
            </a:r>
            <a:r>
              <a:rPr lang="en-US" sz="1200" dirty="0">
                <a:latin typeface="Arial" charset="0"/>
                <a:ea typeface="Arial" charset="0"/>
                <a:cs typeface="Arial" charset="0"/>
              </a:rPr>
              <a:t> </a:t>
            </a:r>
            <a:r>
              <a:rPr lang="en-US" sz="1200" dirty="0" err="1">
                <a:latin typeface="Arial" charset="0"/>
                <a:ea typeface="Arial" charset="0"/>
                <a:cs typeface="Arial" charset="0"/>
              </a:rPr>
              <a:t>chất</a:t>
            </a:r>
            <a:r>
              <a:rPr lang="en-US" sz="1200" dirty="0">
                <a:latin typeface="Arial" charset="0"/>
                <a:ea typeface="Arial" charset="0"/>
                <a:cs typeface="Arial" charset="0"/>
              </a:rPr>
              <a:t> R22 </a:t>
            </a:r>
            <a:r>
              <a:rPr lang="en-US" sz="1200" dirty="0" err="1">
                <a:latin typeface="Arial" charset="0"/>
                <a:ea typeface="Arial" charset="0"/>
                <a:cs typeface="Arial" charset="0"/>
              </a:rPr>
              <a:t>là</a:t>
            </a:r>
            <a:r>
              <a:rPr lang="en-US" sz="1200" dirty="0">
                <a:latin typeface="Arial" charset="0"/>
                <a:ea typeface="Arial" charset="0"/>
                <a:cs typeface="Arial" charset="0"/>
              </a:rPr>
              <a:t> </a:t>
            </a:r>
            <a:r>
              <a:rPr lang="en-US" sz="1200" dirty="0" err="1">
                <a:latin typeface="Arial" charset="0"/>
                <a:ea typeface="Arial" charset="0"/>
                <a:cs typeface="Arial" charset="0"/>
              </a:rPr>
              <a:t>các</a:t>
            </a:r>
            <a:r>
              <a:rPr lang="en-US" sz="1200" dirty="0">
                <a:latin typeface="Arial" charset="0"/>
                <a:ea typeface="Arial" charset="0"/>
                <a:cs typeface="Arial" charset="0"/>
              </a:rPr>
              <a:t> </a:t>
            </a:r>
            <a:r>
              <a:rPr lang="en-US" sz="1200" dirty="0" err="1">
                <a:latin typeface="Arial" charset="0"/>
                <a:ea typeface="Arial" charset="0"/>
                <a:cs typeface="Arial" charset="0"/>
              </a:rPr>
              <a:t>thiết</a:t>
            </a:r>
            <a:r>
              <a:rPr lang="en-US" sz="1200" dirty="0">
                <a:latin typeface="Arial" charset="0"/>
                <a:ea typeface="Arial" charset="0"/>
                <a:cs typeface="Arial" charset="0"/>
              </a:rPr>
              <a:t> </a:t>
            </a:r>
            <a:r>
              <a:rPr lang="en-US" sz="1200" dirty="0" err="1">
                <a:latin typeface="Arial" charset="0"/>
                <a:ea typeface="Arial" charset="0"/>
                <a:cs typeface="Arial" charset="0"/>
              </a:rPr>
              <a:t>bị</a:t>
            </a:r>
            <a:r>
              <a:rPr lang="en-US" sz="1200" dirty="0">
                <a:latin typeface="Arial" charset="0"/>
                <a:ea typeface="Arial" charset="0"/>
                <a:cs typeface="Arial" charset="0"/>
              </a:rPr>
              <a:t> </a:t>
            </a:r>
            <a:r>
              <a:rPr lang="vi-VN" sz="1200" dirty="0">
                <a:latin typeface="Arial" charset="0"/>
                <a:ea typeface="Arial" charset="0"/>
                <a:cs typeface="Arial" charset="0"/>
              </a:rPr>
              <a:t>đơn lẻ</a:t>
            </a:r>
            <a:r>
              <a:rPr lang="en-US" sz="1200" dirty="0">
                <a:latin typeface="Arial" charset="0"/>
                <a:ea typeface="Arial" charset="0"/>
                <a:cs typeface="Arial" charset="0"/>
              </a:rPr>
              <a:t> </a:t>
            </a:r>
            <a:r>
              <a:rPr lang="en-US" sz="1200" dirty="0" err="1">
                <a:latin typeface="Arial" charset="0"/>
                <a:ea typeface="Arial" charset="0"/>
                <a:cs typeface="Arial" charset="0"/>
              </a:rPr>
              <a:t>vì</a:t>
            </a:r>
            <a:r>
              <a:rPr lang="en-US" sz="1200" dirty="0">
                <a:latin typeface="Arial" charset="0"/>
                <a:ea typeface="Arial" charset="0"/>
                <a:cs typeface="Arial" charset="0"/>
              </a:rPr>
              <a:t> </a:t>
            </a:r>
            <a:r>
              <a:rPr lang="en-US" sz="1200" dirty="0" err="1">
                <a:latin typeface="Arial" charset="0"/>
                <a:ea typeface="Arial" charset="0"/>
                <a:cs typeface="Arial" charset="0"/>
              </a:rPr>
              <a:t>thế</a:t>
            </a:r>
            <a:r>
              <a:rPr lang="en-US" sz="1200" dirty="0">
                <a:latin typeface="Arial" charset="0"/>
                <a:ea typeface="Arial" charset="0"/>
                <a:cs typeface="Arial" charset="0"/>
              </a:rPr>
              <a:t> </a:t>
            </a:r>
            <a:r>
              <a:rPr lang="en-US" sz="1200" dirty="0" err="1">
                <a:latin typeface="Arial" charset="0"/>
                <a:ea typeface="Arial" charset="0"/>
                <a:cs typeface="Arial" charset="0"/>
              </a:rPr>
              <a:t>có</a:t>
            </a:r>
            <a:r>
              <a:rPr lang="en-US" sz="1200" dirty="0">
                <a:latin typeface="Arial" charset="0"/>
                <a:ea typeface="Arial" charset="0"/>
                <a:cs typeface="Arial" charset="0"/>
              </a:rPr>
              <a:t> </a:t>
            </a:r>
            <a:r>
              <a:rPr lang="en-US" sz="1200" dirty="0" err="1">
                <a:latin typeface="Arial" charset="0"/>
                <a:ea typeface="Arial" charset="0"/>
                <a:cs typeface="Arial" charset="0"/>
              </a:rPr>
              <a:t>thể</a:t>
            </a:r>
            <a:r>
              <a:rPr lang="en-US" sz="1200" dirty="0">
                <a:latin typeface="Arial" charset="0"/>
                <a:ea typeface="Arial" charset="0"/>
                <a:cs typeface="Arial" charset="0"/>
              </a:rPr>
              <a:t> </a:t>
            </a:r>
            <a:r>
              <a:rPr lang="en-US" sz="1200" dirty="0" err="1">
                <a:latin typeface="Arial" charset="0"/>
                <a:ea typeface="Arial" charset="0"/>
                <a:cs typeface="Arial" charset="0"/>
              </a:rPr>
              <a:t>đầu</a:t>
            </a:r>
            <a:r>
              <a:rPr lang="en-US" sz="1200" dirty="0">
                <a:latin typeface="Arial" charset="0"/>
                <a:ea typeface="Arial" charset="0"/>
                <a:cs typeface="Arial" charset="0"/>
              </a:rPr>
              <a:t> </a:t>
            </a:r>
            <a:r>
              <a:rPr lang="en-US" sz="1200" dirty="0" err="1">
                <a:latin typeface="Arial" charset="0"/>
                <a:ea typeface="Arial" charset="0"/>
                <a:cs typeface="Arial" charset="0"/>
              </a:rPr>
              <a:t>tư</a:t>
            </a:r>
            <a:r>
              <a:rPr lang="en-US" sz="1200" dirty="0">
                <a:latin typeface="Arial" charset="0"/>
                <a:ea typeface="Arial" charset="0"/>
                <a:cs typeface="Arial" charset="0"/>
              </a:rPr>
              <a:t> </a:t>
            </a:r>
            <a:r>
              <a:rPr lang="en-US" sz="1200" dirty="0" err="1">
                <a:latin typeface="Arial" charset="0"/>
                <a:ea typeface="Arial" charset="0"/>
                <a:cs typeface="Arial" charset="0"/>
              </a:rPr>
              <a:t>dần</a:t>
            </a:r>
            <a:endParaRPr lang="en-US" sz="1200" dirty="0">
              <a:latin typeface="Arial" charset="0"/>
              <a:ea typeface="Arial" charset="0"/>
              <a:cs typeface="Arial" charset="0"/>
            </a:endParaRPr>
          </a:p>
          <a:p>
            <a:pPr>
              <a:buFont typeface="Wingdings" charset="2"/>
              <a:buChar char="§"/>
            </a:pPr>
            <a:r>
              <a:rPr lang="en-US" sz="1200" dirty="0" err="1">
                <a:latin typeface="Arial" charset="0"/>
                <a:ea typeface="Arial" charset="0"/>
                <a:cs typeface="Arial" charset="0"/>
              </a:rPr>
              <a:t>Giảm</a:t>
            </a:r>
            <a:r>
              <a:rPr lang="en-US" sz="1200" dirty="0">
                <a:latin typeface="Arial" charset="0"/>
                <a:ea typeface="Arial" charset="0"/>
                <a:cs typeface="Arial" charset="0"/>
              </a:rPr>
              <a:t> </a:t>
            </a:r>
            <a:r>
              <a:rPr lang="en-US" sz="1200" dirty="0" err="1">
                <a:latin typeface="Arial" charset="0"/>
                <a:ea typeface="Arial" charset="0"/>
                <a:cs typeface="Arial" charset="0"/>
              </a:rPr>
              <a:t>từ</a:t>
            </a:r>
            <a:r>
              <a:rPr lang="en-US" sz="1200" dirty="0">
                <a:latin typeface="Arial" charset="0"/>
                <a:ea typeface="Arial" charset="0"/>
                <a:cs typeface="Arial" charset="0"/>
              </a:rPr>
              <a:t> </a:t>
            </a:r>
            <a:r>
              <a:rPr lang="vi-VN" sz="1200" dirty="0">
                <a:latin typeface="Arial" charset="0"/>
                <a:ea typeface="Arial" charset="0"/>
                <a:cs typeface="Arial" charset="0"/>
              </a:rPr>
              <a:t>5 </a:t>
            </a:r>
            <a:r>
              <a:rPr lang="en-US" sz="1200" dirty="0" err="1">
                <a:latin typeface="Arial" charset="0"/>
                <a:ea typeface="Arial" charset="0"/>
                <a:cs typeface="Arial" charset="0"/>
              </a:rPr>
              <a:t>đến</a:t>
            </a:r>
            <a:r>
              <a:rPr lang="vi-VN" sz="1200" dirty="0">
                <a:latin typeface="Arial" charset="0"/>
                <a:ea typeface="Arial" charset="0"/>
                <a:cs typeface="Arial" charset="0"/>
              </a:rPr>
              <a:t> 10% </a:t>
            </a:r>
            <a:r>
              <a:rPr lang="en-US" sz="1200" dirty="0" err="1">
                <a:latin typeface="Arial" charset="0"/>
                <a:ea typeface="Arial" charset="0"/>
                <a:cs typeface="Arial" charset="0"/>
              </a:rPr>
              <a:t>hiệu</a:t>
            </a:r>
            <a:r>
              <a:rPr lang="en-US" sz="1200" dirty="0">
                <a:latin typeface="Arial" charset="0"/>
                <a:ea typeface="Arial" charset="0"/>
                <a:cs typeface="Arial" charset="0"/>
              </a:rPr>
              <a:t> </a:t>
            </a:r>
            <a:r>
              <a:rPr lang="en-US" sz="1200" dirty="0" err="1">
                <a:latin typeface="Arial" charset="0"/>
                <a:ea typeface="Arial" charset="0"/>
                <a:cs typeface="Arial" charset="0"/>
              </a:rPr>
              <a:t>suất</a:t>
            </a:r>
            <a:r>
              <a:rPr lang="en-US" sz="1200" dirty="0">
                <a:latin typeface="Arial" charset="0"/>
                <a:ea typeface="Arial" charset="0"/>
                <a:cs typeface="Arial" charset="0"/>
              </a:rPr>
              <a:t> </a:t>
            </a:r>
            <a:r>
              <a:rPr lang="en-US" sz="1200" dirty="0" err="1">
                <a:latin typeface="Arial" charset="0"/>
                <a:ea typeface="Arial" charset="0"/>
                <a:cs typeface="Arial" charset="0"/>
              </a:rPr>
              <a:t>của</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vi-VN" sz="1200" dirty="0">
                <a:latin typeface="Arial" charset="0"/>
                <a:ea typeface="Arial" charset="0"/>
                <a:cs typeface="Arial" charset="0"/>
              </a:rPr>
              <a:t>lạnh </a:t>
            </a:r>
            <a:r>
              <a:rPr lang="en-US" sz="1200" dirty="0" err="1">
                <a:latin typeface="Arial" charset="0"/>
                <a:ea typeface="Arial" charset="0"/>
                <a:cs typeface="Arial" charset="0"/>
              </a:rPr>
              <a:t>dùng</a:t>
            </a:r>
            <a:r>
              <a:rPr lang="en-US" sz="1200" dirty="0">
                <a:latin typeface="Arial" charset="0"/>
                <a:ea typeface="Arial" charset="0"/>
                <a:cs typeface="Arial" charset="0"/>
              </a:rPr>
              <a:t> </a:t>
            </a:r>
            <a:r>
              <a:rPr lang="vi-VN" sz="1200" dirty="0">
                <a:latin typeface="Arial" charset="0"/>
                <a:ea typeface="Arial" charset="0"/>
                <a:cs typeface="Arial" charset="0"/>
              </a:rPr>
              <a:t>R22 </a:t>
            </a:r>
            <a:r>
              <a:rPr lang="en-US" sz="1200" dirty="0" err="1">
                <a:latin typeface="Arial" charset="0"/>
                <a:ea typeface="Arial" charset="0"/>
                <a:cs typeface="Arial" charset="0"/>
              </a:rPr>
              <a:t>ở</a:t>
            </a:r>
            <a:r>
              <a:rPr lang="en-US" sz="1200" dirty="0">
                <a:latin typeface="Arial" charset="0"/>
                <a:ea typeface="Arial" charset="0"/>
                <a:cs typeface="Arial" charset="0"/>
              </a:rPr>
              <a:t> </a:t>
            </a:r>
            <a:r>
              <a:rPr lang="en-US" sz="1200" dirty="0" err="1">
                <a:latin typeface="Arial" charset="0"/>
                <a:ea typeface="Arial" charset="0"/>
                <a:cs typeface="Arial" charset="0"/>
              </a:rPr>
              <a:t>nhiệt</a:t>
            </a:r>
            <a:r>
              <a:rPr lang="en-US" sz="1200" dirty="0">
                <a:latin typeface="Arial" charset="0"/>
                <a:ea typeface="Arial" charset="0"/>
                <a:cs typeface="Arial" charset="0"/>
              </a:rPr>
              <a:t> </a:t>
            </a:r>
            <a:r>
              <a:rPr lang="en-US" sz="1200" dirty="0" err="1">
                <a:latin typeface="Arial" charset="0"/>
                <a:ea typeface="Arial" charset="0"/>
                <a:cs typeface="Arial" charset="0"/>
              </a:rPr>
              <a:t>độ</a:t>
            </a:r>
            <a:r>
              <a:rPr lang="en-US" sz="1200" dirty="0">
                <a:latin typeface="Arial" charset="0"/>
                <a:ea typeface="Arial" charset="0"/>
                <a:cs typeface="Arial" charset="0"/>
              </a:rPr>
              <a:t> </a:t>
            </a:r>
            <a:r>
              <a:rPr lang="en-US" sz="1200" dirty="0" err="1">
                <a:latin typeface="Arial" charset="0"/>
                <a:ea typeface="Arial" charset="0"/>
                <a:cs typeface="Arial" charset="0"/>
              </a:rPr>
              <a:t>vận</a:t>
            </a:r>
            <a:r>
              <a:rPr lang="en-US" sz="1200" dirty="0">
                <a:latin typeface="Arial" charset="0"/>
                <a:ea typeface="Arial" charset="0"/>
                <a:cs typeface="Arial" charset="0"/>
              </a:rPr>
              <a:t> </a:t>
            </a:r>
            <a:r>
              <a:rPr lang="en-US" sz="1200" dirty="0" err="1">
                <a:latin typeface="Arial" charset="0"/>
                <a:ea typeface="Arial" charset="0"/>
                <a:cs typeface="Arial" charset="0"/>
              </a:rPr>
              <a:t>hành</a:t>
            </a:r>
            <a:r>
              <a:rPr lang="en-US" sz="1200" dirty="0">
                <a:latin typeface="Arial" charset="0"/>
                <a:ea typeface="Arial" charset="0"/>
                <a:cs typeface="Arial" charset="0"/>
              </a:rPr>
              <a:t> </a:t>
            </a:r>
            <a:r>
              <a:rPr lang="en-US" sz="1200" dirty="0" err="1">
                <a:latin typeface="Arial" charset="0"/>
                <a:ea typeface="Arial" charset="0"/>
                <a:cs typeface="Arial" charset="0"/>
              </a:rPr>
              <a:t>thấp</a:t>
            </a:r>
            <a:r>
              <a:rPr lang="en-US" sz="1200" dirty="0">
                <a:latin typeface="Arial" charset="0"/>
                <a:ea typeface="Arial" charset="0"/>
                <a:cs typeface="Arial" charset="0"/>
              </a:rPr>
              <a:t> (</a:t>
            </a:r>
            <a:r>
              <a:rPr lang="en-US" sz="1200" dirty="0" err="1">
                <a:latin typeface="Arial" charset="0"/>
                <a:ea typeface="Arial" charset="0"/>
                <a:cs typeface="Arial" charset="0"/>
              </a:rPr>
              <a:t>từ</a:t>
            </a:r>
            <a:r>
              <a:rPr lang="en-US" sz="1200" dirty="0">
                <a:latin typeface="Arial" charset="0"/>
                <a:ea typeface="Arial" charset="0"/>
                <a:cs typeface="Arial" charset="0"/>
              </a:rPr>
              <a:t> -28 to -45 </a:t>
            </a:r>
            <a:r>
              <a:rPr lang="en-US" sz="1200" baseline="30000" dirty="0">
                <a:latin typeface="Arial" charset="0"/>
                <a:ea typeface="Arial" charset="0"/>
                <a:cs typeface="Arial" charset="0"/>
              </a:rPr>
              <a:t>0</a:t>
            </a:r>
            <a:r>
              <a:rPr lang="en-US" sz="1200" dirty="0">
                <a:latin typeface="Arial" charset="0"/>
                <a:ea typeface="Arial" charset="0"/>
                <a:cs typeface="Arial" charset="0"/>
              </a:rPr>
              <a:t>C) so </a:t>
            </a:r>
            <a:r>
              <a:rPr lang="en-US" sz="1200" dirty="0" err="1">
                <a:latin typeface="Arial" charset="0"/>
                <a:ea typeface="Arial" charset="0"/>
                <a:cs typeface="Arial" charset="0"/>
              </a:rPr>
              <a:t>với</a:t>
            </a:r>
            <a:r>
              <a:rPr lang="en-US" sz="1200" dirty="0">
                <a:latin typeface="Arial" charset="0"/>
                <a:ea typeface="Arial" charset="0"/>
                <a:cs typeface="Arial" charset="0"/>
              </a:rPr>
              <a:t> </a:t>
            </a:r>
            <a:r>
              <a:rPr lang="en-US" sz="1200" dirty="0" err="1">
                <a:latin typeface="Arial" charset="0"/>
                <a:ea typeface="Arial" charset="0"/>
                <a:cs typeface="Arial" charset="0"/>
              </a:rPr>
              <a:t>việc</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dùng</a:t>
            </a:r>
            <a:r>
              <a:rPr lang="en-US" sz="1200" dirty="0">
                <a:latin typeface="Arial" charset="0"/>
                <a:ea typeface="Arial" charset="0"/>
                <a:cs typeface="Arial" charset="0"/>
              </a:rPr>
              <a:t> NH3.</a:t>
            </a:r>
          </a:p>
          <a:p>
            <a:endParaRPr lang="en-US"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5</a:t>
            </a:fld>
            <a:endParaRPr lang="en-US"/>
          </a:p>
        </p:txBody>
      </p:sp>
    </p:spTree>
    <p:extLst>
      <p:ext uri="{BB962C8B-B14F-4D97-AF65-F5344CB8AC3E}">
        <p14:creationId xmlns:p14="http://schemas.microsoft.com/office/powerpoint/2010/main" val="2574069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24</a:t>
            </a:fld>
            <a:endParaRPr lang="en-US"/>
          </a:p>
        </p:txBody>
      </p:sp>
    </p:spTree>
    <p:extLst>
      <p:ext uri="{BB962C8B-B14F-4D97-AF65-F5344CB8AC3E}">
        <p14:creationId xmlns:p14="http://schemas.microsoft.com/office/powerpoint/2010/main" val="3813739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dirty="0" err="1">
                <a:solidFill>
                  <a:schemeClr val="tx1"/>
                </a:solidFill>
                <a:latin typeface="Arial" charset="0"/>
                <a:ea typeface="+mn-ea"/>
                <a:cs typeface="+mn-cs"/>
              </a:rPr>
              <a:t>Nếu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có</a:t>
            </a:r>
            <a:r>
              <a:rPr lang="vi-VN" sz="1200" b="0" i="0" u="none" strike="noStrike" kern="1200" baseline="0" dirty="0">
                <a:solidFill>
                  <a:schemeClr val="tx1"/>
                </a:solidFill>
                <a:latin typeface="Arial" charset="0"/>
                <a:ea typeface="+mn-ea"/>
                <a:cs typeface="+mn-cs"/>
              </a:rPr>
              <a:t> không </a:t>
            </a:r>
            <a:r>
              <a:rPr lang="vi-VN" sz="1200" b="0" i="0" u="none" strike="noStrike" kern="1200" baseline="0" dirty="0" err="1">
                <a:solidFill>
                  <a:schemeClr val="tx1"/>
                </a:solidFill>
                <a:latin typeface="Arial" charset="0"/>
                <a:ea typeface="+mn-ea"/>
                <a:cs typeface="+mn-cs"/>
              </a:rPr>
              <a:t>khí</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hệ</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thống</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thì</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nó</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chiếm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chỗ</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dàn</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giảm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hiệu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quả</a:t>
            </a:r>
            <a:endParaRPr lang="vi-VN" sz="1200" b="0" i="0" u="none" strike="noStrike" kern="1200" baseline="0" dirty="0">
              <a:solidFill>
                <a:schemeClr val="tx1"/>
              </a:solidFill>
              <a:latin typeface="Arial" charset="0"/>
              <a:ea typeface="+mn-ea"/>
              <a:cs typeface="+mn-cs"/>
            </a:endParaRPr>
          </a:p>
          <a:p>
            <a:r>
              <a:rPr lang="en-GB" sz="1200" b="0" i="0" u="none" strike="noStrike" kern="1200" baseline="0" dirty="0" err="1">
                <a:solidFill>
                  <a:schemeClr val="tx1"/>
                </a:solidFill>
                <a:latin typeface="Arial" charset="0"/>
                <a:ea typeface="+mn-ea"/>
                <a:cs typeface="+mn-cs"/>
              </a:rPr>
              <a:t>trao</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đổi</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nhiệt</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bề</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mặt</a:t>
            </a:r>
            <a:r>
              <a:rPr lang="en-GB" sz="1200" b="0" i="0" u="none" strike="noStrike" kern="1200" baseline="0">
                <a:solidFill>
                  <a:schemeClr val="tx1"/>
                </a:solidFill>
                <a:latin typeface="Arial" charset="0"/>
                <a:ea typeface="+mn-ea"/>
                <a:cs typeface="+mn-cs"/>
              </a:rPr>
              <a:t>.</a:t>
            </a:r>
          </a:p>
          <a:p>
            <a:r>
              <a:rPr lang="en-GB" sz="1200" b="0" i="0" u="none" strike="noStrike" kern="1200" baseline="0" dirty="0">
                <a:solidFill>
                  <a:schemeClr val="tx1"/>
                </a:solidFill>
                <a:latin typeface="Arial" charset="0"/>
                <a:ea typeface="+mn-ea"/>
                <a:cs typeface="+mn-cs"/>
              </a:rPr>
              <a:t>Kim </a:t>
            </a:r>
            <a:r>
              <a:rPr lang="en-GB" sz="1200" b="0" i="0" u="none" strike="noStrike" kern="1200" baseline="0" dirty="0" err="1">
                <a:solidFill>
                  <a:schemeClr val="tx1"/>
                </a:solidFill>
                <a:latin typeface="Arial" charset="0"/>
                <a:ea typeface="+mn-ea"/>
                <a:cs typeface="+mn-cs"/>
              </a:rPr>
              <a:t>đồng</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hồ</a:t>
            </a:r>
            <a:r>
              <a:rPr lang="en-GB" sz="1200" b="0" i="0" u="none" strike="noStrike" kern="1200" baseline="0" dirty="0">
                <a:solidFill>
                  <a:schemeClr val="tx1"/>
                </a:solidFill>
                <a:latin typeface="Arial" charset="0"/>
                <a:ea typeface="+mn-ea"/>
                <a:cs typeface="+mn-cs"/>
              </a:rPr>
              <a:t> rung </a:t>
            </a:r>
            <a:r>
              <a:rPr lang="en-GB" sz="1200" b="0" i="0" u="none" strike="noStrike" kern="1200" baseline="0" dirty="0" err="1">
                <a:solidFill>
                  <a:schemeClr val="tx1"/>
                </a:solidFill>
                <a:latin typeface="Arial" charset="0"/>
                <a:ea typeface="+mn-ea"/>
                <a:cs typeface="+mn-cs"/>
              </a:rPr>
              <a:t>mạnh</a:t>
            </a:r>
            <a:r>
              <a:rPr lang="en-GB"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áp</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suất</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cao </a:t>
            </a:r>
            <a:r>
              <a:rPr lang="vi-VN" sz="1200" b="0" i="0" u="none" strike="noStrike" kern="1200" baseline="0" dirty="0" err="1">
                <a:solidFill>
                  <a:schemeClr val="tx1"/>
                </a:solidFill>
                <a:latin typeface="Arial" charset="0"/>
                <a:ea typeface="+mn-ea"/>
                <a:cs typeface="+mn-cs"/>
              </a:rPr>
              <a:t>bất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thường</a:t>
            </a:r>
            <a:r>
              <a:rPr lang="vi-VN" sz="1200" b="0" i="0" u="none" strike="noStrike" kern="1200" baseline="0" dirty="0">
                <a:solidFill>
                  <a:schemeClr val="tx1"/>
                </a:solidFill>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26</a:t>
            </a:fld>
            <a:endParaRPr lang="en-US"/>
          </a:p>
        </p:txBody>
      </p:sp>
    </p:spTree>
    <p:extLst>
      <p:ext uri="{BB962C8B-B14F-4D97-AF65-F5344CB8AC3E}">
        <p14:creationId xmlns:p14="http://schemas.microsoft.com/office/powerpoint/2010/main" val="1456403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dirty="0" err="1">
                <a:solidFill>
                  <a:schemeClr val="tx1"/>
                </a:solidFill>
                <a:latin typeface="Arial" charset="0"/>
                <a:ea typeface="+mn-ea"/>
                <a:cs typeface="+mn-cs"/>
              </a:rPr>
              <a:t>Nếu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có</a:t>
            </a:r>
            <a:r>
              <a:rPr lang="vi-VN" sz="1200" b="0" i="0" u="none" strike="noStrike" kern="1200" baseline="0" dirty="0">
                <a:solidFill>
                  <a:schemeClr val="tx1"/>
                </a:solidFill>
                <a:latin typeface="Arial" charset="0"/>
                <a:ea typeface="+mn-ea"/>
                <a:cs typeface="+mn-cs"/>
              </a:rPr>
              <a:t> không </a:t>
            </a:r>
            <a:r>
              <a:rPr lang="vi-VN" sz="1200" b="0" i="0" u="none" strike="noStrike" kern="1200" baseline="0" dirty="0" err="1">
                <a:solidFill>
                  <a:schemeClr val="tx1"/>
                </a:solidFill>
                <a:latin typeface="Arial" charset="0"/>
                <a:ea typeface="+mn-ea"/>
                <a:cs typeface="+mn-cs"/>
              </a:rPr>
              <a:t>khí</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hệ</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thống</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thì</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nó</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chiếm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chỗ</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dàn</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giảm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hiệu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quả</a:t>
            </a:r>
            <a:endParaRPr lang="vi-VN" sz="1200" b="0" i="0" u="none" strike="noStrike" kern="1200" baseline="0" dirty="0">
              <a:solidFill>
                <a:schemeClr val="tx1"/>
              </a:solidFill>
              <a:latin typeface="Arial" charset="0"/>
              <a:ea typeface="+mn-ea"/>
              <a:cs typeface="+mn-cs"/>
            </a:endParaRPr>
          </a:p>
          <a:p>
            <a:r>
              <a:rPr lang="en-GB" sz="1200" b="0" i="0" u="none" strike="noStrike" kern="1200" baseline="0" dirty="0" err="1">
                <a:solidFill>
                  <a:schemeClr val="tx1"/>
                </a:solidFill>
                <a:latin typeface="Arial" charset="0"/>
                <a:ea typeface="+mn-ea"/>
                <a:cs typeface="+mn-cs"/>
              </a:rPr>
              <a:t>trao</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đổi</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nhiệt</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bề</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mặt</a:t>
            </a:r>
            <a:r>
              <a:rPr lang="en-GB" sz="1200" b="0" i="0" u="none" strike="noStrike" kern="1200" baseline="0">
                <a:solidFill>
                  <a:schemeClr val="tx1"/>
                </a:solidFill>
                <a:latin typeface="Arial" charset="0"/>
                <a:ea typeface="+mn-ea"/>
                <a:cs typeface="+mn-cs"/>
              </a:rPr>
              <a:t>.</a:t>
            </a:r>
          </a:p>
          <a:p>
            <a:r>
              <a:rPr lang="en-GB" sz="1200" b="0" i="0" u="none" strike="noStrike" kern="1200" baseline="0" dirty="0">
                <a:solidFill>
                  <a:schemeClr val="tx1"/>
                </a:solidFill>
                <a:latin typeface="Arial" charset="0"/>
                <a:ea typeface="+mn-ea"/>
                <a:cs typeface="+mn-cs"/>
              </a:rPr>
              <a:t>Kim </a:t>
            </a:r>
            <a:r>
              <a:rPr lang="en-GB" sz="1200" b="0" i="0" u="none" strike="noStrike" kern="1200" baseline="0" dirty="0" err="1">
                <a:solidFill>
                  <a:schemeClr val="tx1"/>
                </a:solidFill>
                <a:latin typeface="Arial" charset="0"/>
                <a:ea typeface="+mn-ea"/>
                <a:cs typeface="+mn-cs"/>
              </a:rPr>
              <a:t>đồng</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hồ</a:t>
            </a:r>
            <a:r>
              <a:rPr lang="en-GB" sz="1200" b="0" i="0" u="none" strike="noStrike" kern="1200" baseline="0" dirty="0">
                <a:solidFill>
                  <a:schemeClr val="tx1"/>
                </a:solidFill>
                <a:latin typeface="Arial" charset="0"/>
                <a:ea typeface="+mn-ea"/>
                <a:cs typeface="+mn-cs"/>
              </a:rPr>
              <a:t> rung </a:t>
            </a:r>
            <a:r>
              <a:rPr lang="en-GB" sz="1200" b="0" i="0" u="none" strike="noStrike" kern="1200" baseline="0" dirty="0" err="1">
                <a:solidFill>
                  <a:schemeClr val="tx1"/>
                </a:solidFill>
                <a:latin typeface="Arial" charset="0"/>
                <a:ea typeface="+mn-ea"/>
                <a:cs typeface="+mn-cs"/>
              </a:rPr>
              <a:t>mạnh</a:t>
            </a:r>
            <a:r>
              <a:rPr lang="en-GB"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áp</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suất</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cao </a:t>
            </a:r>
            <a:r>
              <a:rPr lang="vi-VN" sz="1200" b="0" i="0" u="none" strike="noStrike" kern="1200" baseline="0" dirty="0" err="1">
                <a:solidFill>
                  <a:schemeClr val="tx1"/>
                </a:solidFill>
                <a:latin typeface="Arial" charset="0"/>
                <a:ea typeface="+mn-ea"/>
                <a:cs typeface="+mn-cs"/>
              </a:rPr>
              <a:t>bất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thường</a:t>
            </a:r>
            <a:r>
              <a:rPr lang="vi-VN" sz="1200" b="0" i="0" u="none" strike="noStrike" kern="1200" baseline="0" dirty="0">
                <a:solidFill>
                  <a:schemeClr val="tx1"/>
                </a:solidFill>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27</a:t>
            </a:fld>
            <a:endParaRPr lang="en-US"/>
          </a:p>
        </p:txBody>
      </p:sp>
    </p:spTree>
    <p:extLst>
      <p:ext uri="{BB962C8B-B14F-4D97-AF65-F5344CB8AC3E}">
        <p14:creationId xmlns:p14="http://schemas.microsoft.com/office/powerpoint/2010/main" val="3837151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3078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6</a:t>
            </a:fld>
            <a:endParaRPr lang="en-US"/>
          </a:p>
        </p:txBody>
      </p:sp>
    </p:spTree>
    <p:extLst>
      <p:ext uri="{BB962C8B-B14F-4D97-AF65-F5344CB8AC3E}">
        <p14:creationId xmlns:p14="http://schemas.microsoft.com/office/powerpoint/2010/main" val="118368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7</a:t>
            </a:fld>
            <a:endParaRPr lang="en-US"/>
          </a:p>
        </p:txBody>
      </p:sp>
    </p:spTree>
    <p:extLst>
      <p:ext uri="{BB962C8B-B14F-4D97-AF65-F5344CB8AC3E}">
        <p14:creationId xmlns:p14="http://schemas.microsoft.com/office/powerpoint/2010/main" val="1247196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8</a:t>
            </a:fld>
            <a:endParaRPr lang="en-US"/>
          </a:p>
        </p:txBody>
      </p:sp>
    </p:spTree>
    <p:extLst>
      <p:ext uri="{BB962C8B-B14F-4D97-AF65-F5344CB8AC3E}">
        <p14:creationId xmlns:p14="http://schemas.microsoft.com/office/powerpoint/2010/main" val="3860198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hay </a:t>
            </a:r>
            <a:r>
              <a:rPr lang="en-US" dirty="0" err="1"/>
              <a:t>đầu</a:t>
            </a:r>
            <a:r>
              <a:rPr lang="en-US" dirty="0"/>
              <a:t> t</a:t>
            </a:r>
            <a:r>
              <a:rPr lang="vi-VN" dirty="0"/>
              <a:t>ư</a:t>
            </a:r>
            <a:r>
              <a:rPr lang="en-US" dirty="0"/>
              <a:t> </a:t>
            </a:r>
            <a:r>
              <a:rPr lang="en-US" dirty="0" err="1"/>
              <a:t>hầm</a:t>
            </a:r>
            <a:r>
              <a:rPr lang="en-US" dirty="0"/>
              <a:t> </a:t>
            </a:r>
            <a:r>
              <a:rPr lang="en-US" dirty="0" err="1"/>
              <a:t>tiền</a:t>
            </a:r>
            <a:r>
              <a:rPr lang="en-US" dirty="0"/>
              <a:t> </a:t>
            </a:r>
            <a:r>
              <a:rPr lang="en-US" dirty="0" err="1"/>
              <a:t>đông</a:t>
            </a:r>
            <a:r>
              <a:rPr lang="en-US" dirty="0"/>
              <a:t>,  </a:t>
            </a:r>
            <a:r>
              <a:rPr lang="en-US" dirty="0" err="1"/>
              <a:t>tăng</a:t>
            </a:r>
            <a:r>
              <a:rPr lang="en-US" dirty="0"/>
              <a:t> , </a:t>
            </a:r>
            <a:r>
              <a:rPr lang="en-US" dirty="0" err="1"/>
              <a:t>giảm</a:t>
            </a:r>
            <a:r>
              <a:rPr lang="en-US" dirty="0"/>
              <a:t> </a:t>
            </a:r>
            <a:r>
              <a:rPr lang="en-US" dirty="0" err="1"/>
              <a:t>số</a:t>
            </a:r>
            <a:r>
              <a:rPr lang="en-US" dirty="0"/>
              <a:t> l</a:t>
            </a:r>
            <a:r>
              <a:rPr lang="vi-VN" dirty="0"/>
              <a:t>ư</a:t>
            </a:r>
            <a:r>
              <a:rPr lang="en-US" dirty="0" err="1"/>
              <a:t>ợng</a:t>
            </a:r>
            <a:r>
              <a:rPr lang="en-US" dirty="0"/>
              <a:t> </a:t>
            </a:r>
            <a:r>
              <a:rPr lang="en-US" dirty="0" err="1"/>
              <a:t>máy</a:t>
            </a:r>
            <a:r>
              <a:rPr lang="en-US" dirty="0"/>
              <a:t> </a:t>
            </a:r>
            <a:r>
              <a:rPr lang="en-US" dirty="0" err="1"/>
              <a:t>nén</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10</a:t>
            </a:fld>
            <a:endParaRPr lang="en-US"/>
          </a:p>
        </p:txBody>
      </p:sp>
    </p:spTree>
    <p:extLst>
      <p:ext uri="{BB962C8B-B14F-4D97-AF65-F5344CB8AC3E}">
        <p14:creationId xmlns:p14="http://schemas.microsoft.com/office/powerpoint/2010/main" val="2940828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11</a:t>
            </a:fld>
            <a:endParaRPr lang="en-US"/>
          </a:p>
        </p:txBody>
      </p:sp>
    </p:spTree>
    <p:extLst>
      <p:ext uri="{BB962C8B-B14F-4D97-AF65-F5344CB8AC3E}">
        <p14:creationId xmlns:p14="http://schemas.microsoft.com/office/powerpoint/2010/main" val="1502644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12</a:t>
            </a:fld>
            <a:endParaRPr lang="en-US"/>
          </a:p>
        </p:txBody>
      </p:sp>
    </p:spTree>
    <p:extLst>
      <p:ext uri="{BB962C8B-B14F-4D97-AF65-F5344CB8AC3E}">
        <p14:creationId xmlns:p14="http://schemas.microsoft.com/office/powerpoint/2010/main" val="3422039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13</a:t>
            </a:fld>
            <a:endParaRPr lang="en-US"/>
          </a:p>
        </p:txBody>
      </p:sp>
    </p:spTree>
    <p:extLst>
      <p:ext uri="{BB962C8B-B14F-4D97-AF65-F5344CB8AC3E}">
        <p14:creationId xmlns:p14="http://schemas.microsoft.com/office/powerpoint/2010/main" val="397459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113307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41306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1917983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2" name="Picture 1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543268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756023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19726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pPr defTabSz="685800">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1374418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12817940"/>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35445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783387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40175911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1202513"/>
            <a:ext cx="7772400" cy="876312"/>
          </a:xfrm>
          <a:prstGeom prst="rect">
            <a:avLst/>
          </a:prstGeom>
        </p:spPr>
        <p:txBody>
          <a:bodyPr anchor="t"/>
          <a:lstStyle>
            <a:lvl1pPr algn="l">
              <a:defRPr sz="2400" b="1" cap="all">
                <a:solidFill>
                  <a:schemeClr val="bg1">
                    <a:lumMod val="95000"/>
                  </a:schemeClr>
                </a:solidFill>
                <a:effectLst/>
                <a:latin typeface="Arial" pitchFamily="34" charset="0"/>
                <a:cs typeface="Arial" pitchFamily="34" charset="0"/>
              </a:defRPr>
            </a:lvl1pPr>
          </a:lstStyle>
          <a:p>
            <a:r>
              <a:rPr lang="en-US" dirty="0"/>
              <a:t>Click to edit Master title style</a:t>
            </a:r>
          </a:p>
        </p:txBody>
      </p:sp>
      <p:sp>
        <p:nvSpPr>
          <p:cNvPr id="3" name="Text Placeholder 2"/>
          <p:cNvSpPr>
            <a:spLocks noGrp="1"/>
          </p:cNvSpPr>
          <p:nvPr>
            <p:ph type="body" idx="1"/>
          </p:nvPr>
        </p:nvSpPr>
        <p:spPr>
          <a:xfrm>
            <a:off x="722435" y="490509"/>
            <a:ext cx="7772400" cy="712001"/>
          </a:xfrm>
          <a:prstGeom prst="rect">
            <a:avLst/>
          </a:prstGeom>
        </p:spPr>
        <p:txBody>
          <a:bodyPr anchor="b"/>
          <a:lstStyle>
            <a:lvl1pPr marL="0" indent="0">
              <a:buNone/>
              <a:defRPr sz="1500">
                <a:solidFill>
                  <a:schemeClr val="bg1">
                    <a:lumMod val="95000"/>
                  </a:schemeClr>
                </a:solidFill>
                <a:latin typeface="Arial" pitchFamily="34" charset="0"/>
                <a:cs typeface="Arial" pitchFamily="34" charset="0"/>
              </a:defRPr>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dirty="0"/>
              <a:t>Click to edit Master text styles</a:t>
            </a:r>
          </a:p>
        </p:txBody>
      </p:sp>
      <p:sp>
        <p:nvSpPr>
          <p:cNvPr id="12" name="Slide Number Placeholder 4"/>
          <p:cNvSpPr>
            <a:spLocks noGrp="1"/>
          </p:cNvSpPr>
          <p:nvPr>
            <p:ph type="sldNum" sz="quarter" idx="4"/>
          </p:nvPr>
        </p:nvSpPr>
        <p:spPr>
          <a:xfrm>
            <a:off x="8481700" y="4878043"/>
            <a:ext cx="662300" cy="276999"/>
          </a:xfrm>
          <a:prstGeom prst="rect">
            <a:avLst/>
          </a:prstGeom>
        </p:spPr>
        <p:txBody>
          <a:bodyPr wrap="square" anchor="ctr" anchorCtr="0">
            <a:spAutoFit/>
          </a:bodyPr>
          <a:lstStyle>
            <a:lvl1pPr algn="ctr">
              <a:buNone/>
              <a:defRPr sz="1200" b="0">
                <a:solidFill>
                  <a:srgbClr val="006600"/>
                </a:solidFill>
                <a:latin typeface="Tahoma" pitchFamily="34" charset="0"/>
                <a:ea typeface="Tahoma" pitchFamily="34" charset="0"/>
                <a:cs typeface="Tahoma" pitchFamily="34" charset="0"/>
              </a:defRPr>
            </a:lvl1pPr>
          </a:lstStyle>
          <a:p>
            <a:pPr>
              <a:defRPr/>
            </a:pPr>
            <a:fld id="{978493C8-DD40-4D6A-BC28-973BD1A7F2BB}" type="slidenum">
              <a:rPr lang="en-US" smtClean="0"/>
              <a:pPr>
                <a:defRPr/>
              </a:pPr>
              <a:t>‹#›</a:t>
            </a:fld>
            <a:endParaRPr lang="en-US"/>
          </a:p>
        </p:txBody>
      </p:sp>
    </p:spTree>
    <p:extLst>
      <p:ext uri="{BB962C8B-B14F-4D97-AF65-F5344CB8AC3E}">
        <p14:creationId xmlns:p14="http://schemas.microsoft.com/office/powerpoint/2010/main" val="154109705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3277697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868666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322318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94130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945050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38243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72173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2373414"/>
      </p:ext>
    </p:extLst>
  </p:cSld>
  <p:clrMapOvr>
    <a:masterClrMapping/>
  </p:clrMapOvr>
  <p:transitio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269619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3319207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076254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5673823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4502619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24389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668633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95763789"/>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2" name="Picture 1">
            <a:extLst>
              <a:ext uri="{FF2B5EF4-FFF2-40B4-BE49-F238E27FC236}">
                <a16:creationId xmlns:a16="http://schemas.microsoft.com/office/drawing/2014/main" id="{4E546BB3-B8B9-4E19-B217-D5144DAB6918}"/>
              </a:ext>
            </a:extLst>
          </p:cNvPr>
          <p:cNvPicPr>
            <a:picLocks noChangeAspect="1"/>
          </p:cNvPicPr>
          <p:nvPr userDrawn="1"/>
        </p:nvPicPr>
        <p:blipFill>
          <a:blip r:embed="rId14"/>
          <a:stretch>
            <a:fillRect/>
          </a:stretch>
        </p:blipFill>
        <p:spPr>
          <a:xfrm>
            <a:off x="408071" y="782875"/>
            <a:ext cx="8327858" cy="109738"/>
          </a:xfrm>
          <a:prstGeom prst="rect">
            <a:avLst/>
          </a:prstGeom>
        </p:spPr>
      </p:pic>
    </p:spTree>
    <p:extLst>
      <p:ext uri="{BB962C8B-B14F-4D97-AF65-F5344CB8AC3E}">
        <p14:creationId xmlns:p14="http://schemas.microsoft.com/office/powerpoint/2010/main" val="1226087940"/>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921988599"/>
      </p:ext>
    </p:extLst>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38206876"/>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21.xm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2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1.xml"/><Relationship Id="rId5" Type="http://schemas.openxmlformats.org/officeDocument/2006/relationships/image" Target="../media/image14.em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1.bin"/><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841700" y="1456268"/>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48011" y="3024127"/>
            <a:ext cx="4612511" cy="1221941"/>
          </a:xfrm>
        </p:spPr>
        <p:txBody>
          <a:bodyPr>
            <a:normAutofit/>
          </a:bodyPr>
          <a:lstStyle/>
          <a:p>
            <a:pPr marL="30757" indent="0">
              <a:buClr>
                <a:schemeClr val="accent1">
                  <a:lumMod val="50000"/>
                </a:schemeClr>
              </a:buClr>
            </a:pPr>
            <a:r>
              <a:rPr lang="en-VN" sz="1500" b="1" u="sng">
                <a:solidFill>
                  <a:schemeClr val="accent1">
                    <a:lumMod val="50000"/>
                  </a:schemeClr>
                </a:solidFill>
              </a:rPr>
              <a:t>Module </a:t>
            </a:r>
            <a:r>
              <a:rPr lang="en-US" sz="1500" b="1" u="sng" dirty="0">
                <a:solidFill>
                  <a:schemeClr val="accent1">
                    <a:lumMod val="50000"/>
                  </a:schemeClr>
                </a:solidFill>
              </a:rPr>
              <a:t>8</a:t>
            </a:r>
            <a:r>
              <a:rPr lang="en-US" sz="1500" b="1" u="sng">
                <a:solidFill>
                  <a:schemeClr val="accent1">
                    <a:lumMod val="50000"/>
                  </a:schemeClr>
                </a:solidFill>
              </a:rPr>
              <a:t>.7</a:t>
            </a:r>
            <a:r>
              <a:rPr lang="en-US" sz="1500" b="1" u="sng" dirty="0">
                <a:solidFill>
                  <a:schemeClr val="accent1">
                    <a:lumMod val="50000"/>
                  </a:schemeClr>
                </a:solidFill>
              </a:rPr>
              <a:t>: </a:t>
            </a:r>
          </a:p>
          <a:p>
            <a:pPr marL="30757" indent="0">
              <a:buClr>
                <a:schemeClr val="accent1">
                  <a:lumMod val="50000"/>
                </a:schemeClr>
              </a:buClr>
            </a:pPr>
            <a:r>
              <a:rPr lang="en-US" sz="1500" b="1">
                <a:solidFill>
                  <a:schemeClr val="accent1">
                    <a:lumMod val="50000"/>
                  </a:schemeClr>
                </a:solidFill>
              </a:rPr>
              <a:t>Energy efficiency opportunities in seafood production lines</a:t>
            </a:r>
          </a:p>
          <a:p>
            <a:pPr marL="30757" indent="0">
              <a:buClr>
                <a:schemeClr val="accent1">
                  <a:lumMod val="50000"/>
                </a:schemeClr>
              </a:buClr>
            </a:pPr>
            <a:endParaRPr lang="en-US" sz="1500" b="1" dirty="0">
              <a:solidFill>
                <a:schemeClr val="accent1">
                  <a:lumMod val="50000"/>
                </a:schemeClr>
              </a:solidFill>
            </a:endParaRPr>
          </a:p>
          <a:p>
            <a:pPr marL="0" indent="0" algn="just"/>
            <a:endParaRPr lang="en-VN" sz="15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450874" y="2126825"/>
            <a:ext cx="4037493" cy="338554"/>
          </a:xfrm>
          <a:prstGeom prst="rect">
            <a:avLst/>
          </a:prstGeom>
          <a:noFill/>
        </p:spPr>
        <p:txBody>
          <a:bodyPr wrap="square" rtlCol="0" anchor="ctr">
            <a:spAutoFit/>
          </a:bodyPr>
          <a:lstStyle/>
          <a:p>
            <a:pPr lvl="0" defTabSz="761970">
              <a:buClrTx/>
              <a:defRPr/>
            </a:pPr>
            <a:r>
              <a:rPr lang="en-US" altLang="ko-KR" sz="1600" b="1" kern="1200" dirty="0">
                <a:solidFill>
                  <a:srgbClr val="0070C0"/>
                </a:solidFill>
                <a:ea typeface="맑은 고딕" panose="020B0503020000020004" pitchFamily="34" charset="-127"/>
                <a:cs typeface="Arial" pitchFamily="34" charset="0"/>
              </a:rPr>
              <a:t>Technical staffs</a:t>
            </a:r>
            <a:endParaRPr lang="ko-KR" altLang="en-US" sz="1600" b="1" kern="1200" dirty="0">
              <a:solidFill>
                <a:srgbClr val="0070C0"/>
              </a:solidFill>
              <a:ea typeface="맑은 고딕" panose="020B0503020000020004" pitchFamily="34" charset="-127"/>
              <a:cs typeface="Arial" pitchFamily="34" charset="0"/>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448011" y="786195"/>
            <a:ext cx="5847365" cy="1142534"/>
          </a:xfrm>
          <a:prstGeom prst="rect">
            <a:avLst/>
          </a:prstGeom>
        </p:spPr>
        <p:txBody>
          <a:bodyPr spcFirstLastPara="1" wrap="square" lIns="91425" tIns="91425" rIns="91425" bIns="91425" anchor="ctr" anchorCtr="0">
            <a:noAutofit/>
          </a:bodyPr>
          <a:lstStyle/>
          <a:p>
            <a:r>
              <a:rPr lang="en-US" sz="2700" b="1" dirty="0">
                <a:solidFill>
                  <a:schemeClr val="accent1">
                    <a:lumMod val="50000"/>
                  </a:schemeClr>
                </a:solidFill>
              </a:rPr>
              <a:t>TRAINING PROGRAMME </a:t>
            </a:r>
            <a:br>
              <a:rPr lang="en-US" sz="2700" b="1" dirty="0">
                <a:solidFill>
                  <a:schemeClr val="accent1">
                    <a:lumMod val="50000"/>
                  </a:schemeClr>
                </a:solidFill>
              </a:rPr>
            </a:br>
            <a:r>
              <a:rPr lang="en-US" sz="2700" b="1" dirty="0">
                <a:solidFill>
                  <a:schemeClr val="accent1">
                    <a:lumMod val="50000"/>
                  </a:schemeClr>
                </a:solidFill>
              </a:rPr>
              <a:t>FOR </a:t>
            </a:r>
            <a:r>
              <a:rPr lang="en-US" sz="2700" b="1" dirty="0">
                <a:solidFill>
                  <a:srgbClr val="87C6CC">
                    <a:lumMod val="50000"/>
                  </a:srgbClr>
                </a:solidFill>
              </a:rPr>
              <a:t>INDUSTRIAL ENTERPRISEs</a:t>
            </a:r>
            <a:endParaRPr sz="2700" b="1" dirty="0">
              <a:solidFill>
                <a:schemeClr val="accent1">
                  <a:lumMod val="50000"/>
                </a:schemeClr>
              </a:solidFill>
            </a:endParaRPr>
          </a:p>
        </p:txBody>
      </p:sp>
    </p:spTree>
    <p:extLst>
      <p:ext uri="{BB962C8B-B14F-4D97-AF65-F5344CB8AC3E}">
        <p14:creationId xmlns:p14="http://schemas.microsoft.com/office/powerpoint/2010/main" val="8227847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47060" y="960297"/>
            <a:ext cx="5468998" cy="3739106"/>
          </a:xfrm>
        </p:spPr>
        <p:txBody>
          <a:bodyPr>
            <a:normAutofit fontScale="92500" lnSpcReduction="20000"/>
          </a:bodyPr>
          <a:lstStyle/>
          <a:p>
            <a:pPr marL="342900" indent="-342900" algn="just">
              <a:lnSpc>
                <a:spcPct val="150000"/>
              </a:lnSpc>
              <a:buFont typeface="+mj-lt"/>
              <a:buAutoNum type="alphaLcPeriod" startAt="3"/>
            </a:pPr>
            <a:r>
              <a:rPr lang="en-US" sz="1400" b="1" dirty="0"/>
              <a:t>Limit IQF belts running idle/under-loaded</a:t>
            </a:r>
          </a:p>
          <a:p>
            <a:pPr marL="0" indent="0" algn="just">
              <a:lnSpc>
                <a:spcPct val="150000"/>
              </a:lnSpc>
              <a:buNone/>
            </a:pPr>
            <a:r>
              <a:rPr lang="en-US" sz="1400" dirty="0"/>
              <a:t>Avoid running empty/freezers; reduce air/fan volume and belt speed when product load is low (VFDs, standby modes). Trials in blast/IQF contexts show </a:t>
            </a:r>
            <a:r>
              <a:rPr lang="en-US" sz="1400" b="1" dirty="0"/>
              <a:t>fan speed control</a:t>
            </a:r>
            <a:r>
              <a:rPr lang="en-US" sz="1400" dirty="0"/>
              <a:t> can cut total freezing-room energy </a:t>
            </a:r>
            <a:r>
              <a:rPr lang="en-US" sz="1400" b="1" dirty="0"/>
              <a:t>~10–22%</a:t>
            </a:r>
            <a:r>
              <a:rPr lang="en-US" sz="1400" dirty="0"/>
              <a:t>; fan affinity laws mean </a:t>
            </a:r>
            <a:r>
              <a:rPr lang="en-US" sz="1400" b="1" dirty="0"/>
              <a:t>50% speed ≈ ~85% fan-power reduction</a:t>
            </a:r>
            <a:r>
              <a:rPr lang="en-US" sz="1400" dirty="0"/>
              <a:t>.</a:t>
            </a:r>
          </a:p>
          <a:p>
            <a:pPr marL="0" indent="0" algn="just">
              <a:lnSpc>
                <a:spcPct val="150000"/>
              </a:lnSpc>
              <a:buNone/>
            </a:pPr>
            <a:endParaRPr lang="en-US" sz="1400" dirty="0"/>
          </a:p>
          <a:p>
            <a:pPr marL="0" indent="0" algn="just">
              <a:lnSpc>
                <a:spcPct val="150000"/>
              </a:lnSpc>
              <a:buNone/>
            </a:pPr>
            <a:r>
              <a:rPr lang="en-US" sz="1400" b="1" dirty="0"/>
              <a:t>d. Proper freezer operation (defrost, doors, setpoints, airflow)</a:t>
            </a:r>
            <a:endParaRPr lang="en-US" sz="1400" dirty="0"/>
          </a:p>
          <a:p>
            <a:pPr marL="0" indent="0" algn="just">
              <a:lnSpc>
                <a:spcPct val="150000"/>
              </a:lnSpc>
              <a:buNone/>
            </a:pPr>
            <a:r>
              <a:rPr lang="en-US" sz="1400" dirty="0"/>
              <a:t>Optimize/shorten defrosts, keep doors/curtains effective, maintain coils/air paths, and tune controls; add VFDs where feasible. Guidance and field data show meaningful O&amp;M savings; defrost optimization and general good practice regularly deliver </a:t>
            </a:r>
            <a:r>
              <a:rPr lang="en-US" sz="1400" b="1" dirty="0"/>
              <a:t>low-double-digit</a:t>
            </a:r>
            <a:r>
              <a:rPr lang="en-US" sz="1400" dirty="0"/>
              <a:t> reductions.</a:t>
            </a:r>
          </a:p>
          <a:p>
            <a:pPr marL="0" indent="0" algn="just">
              <a:lnSpc>
                <a:spcPct val="150000"/>
              </a:lnSpc>
              <a:buNone/>
            </a:pPr>
            <a:r>
              <a:rPr lang="en-US" sz="1400" b="1" dirty="0">
                <a:solidFill>
                  <a:srgbClr val="FF0000"/>
                </a:solidFill>
              </a:rPr>
              <a:t>~5–15%</a:t>
            </a:r>
            <a:r>
              <a:rPr lang="en-US" sz="1400" dirty="0">
                <a:solidFill>
                  <a:srgbClr val="FF0000"/>
                </a:solidFill>
              </a:rPr>
              <a:t> (and more when systems start from non-optimized practice).</a:t>
            </a:r>
          </a:p>
          <a:p>
            <a:pPr marL="0" indent="0" algn="just">
              <a:lnSpc>
                <a:spcPct val="150000"/>
              </a:lnSpc>
              <a:buNone/>
            </a:pPr>
            <a:endParaRPr lang="en-US" sz="1400" dirty="0"/>
          </a:p>
          <a:p>
            <a:pPr marL="0" indent="0" algn="just">
              <a:lnSpc>
                <a:spcPct val="150000"/>
              </a:lnSpc>
              <a:spcBef>
                <a:spcPts val="450"/>
              </a:spcBef>
              <a:spcAft>
                <a:spcPts val="450"/>
              </a:spcAft>
              <a:buNone/>
            </a:pPr>
            <a:endParaRPr lang="en-US" altLang="en-US" sz="1400" dirty="0">
              <a:ea typeface="ＭＳ Ｐゴシック" panose="020B0600070205080204" pitchFamily="34" charset="-128"/>
            </a:endParaRPr>
          </a:p>
        </p:txBody>
      </p:sp>
      <p:grpSp>
        <p:nvGrpSpPr>
          <p:cNvPr id="2" name="Group 1">
            <a:extLst>
              <a:ext uri="{FF2B5EF4-FFF2-40B4-BE49-F238E27FC236}">
                <a16:creationId xmlns:a16="http://schemas.microsoft.com/office/drawing/2014/main" id="{13879D6C-B304-49CE-9E2A-5BD5FAE4324D}"/>
              </a:ext>
            </a:extLst>
          </p:cNvPr>
          <p:cNvGrpSpPr/>
          <p:nvPr/>
        </p:nvGrpSpPr>
        <p:grpSpPr>
          <a:xfrm>
            <a:off x="6198888" y="960297"/>
            <a:ext cx="2480543" cy="3998760"/>
            <a:chOff x="6069932" y="864483"/>
            <a:chExt cx="2302970" cy="3998760"/>
          </a:xfrm>
        </p:grpSpPr>
        <p:pic>
          <p:nvPicPr>
            <p:cNvPr id="3" name="Picture 2">
              <a:extLst>
                <a:ext uri="{FF2B5EF4-FFF2-40B4-BE49-F238E27FC236}">
                  <a16:creationId xmlns:a16="http://schemas.microsoft.com/office/drawing/2014/main" id="{6FB26770-9496-41EA-8525-5B8C73917C4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71979" y="2218403"/>
              <a:ext cx="2300923" cy="1294269"/>
            </a:xfrm>
            <a:prstGeom prst="rect">
              <a:avLst/>
            </a:prstGeom>
          </p:spPr>
        </p:pic>
        <p:pic>
          <p:nvPicPr>
            <p:cNvPr id="8" name="Picture 7">
              <a:extLst>
                <a:ext uri="{FF2B5EF4-FFF2-40B4-BE49-F238E27FC236}">
                  <a16:creationId xmlns:a16="http://schemas.microsoft.com/office/drawing/2014/main" id="{FD810895-EE93-4ABF-9666-2A47B938DC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69932" y="864483"/>
              <a:ext cx="2295255" cy="1294269"/>
            </a:xfrm>
            <a:prstGeom prst="rect">
              <a:avLst/>
            </a:prstGeom>
          </p:spPr>
        </p:pic>
        <p:pic>
          <p:nvPicPr>
            <p:cNvPr id="10" name="Picture 9">
              <a:extLst>
                <a:ext uri="{FF2B5EF4-FFF2-40B4-BE49-F238E27FC236}">
                  <a16:creationId xmlns:a16="http://schemas.microsoft.com/office/drawing/2014/main" id="{66EE29FF-2C35-475D-9D9D-3012DD7F71F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69932" y="3568974"/>
              <a:ext cx="2302970" cy="1294269"/>
            </a:xfrm>
            <a:prstGeom prst="rect">
              <a:avLst/>
            </a:prstGeom>
          </p:spPr>
        </p:pic>
      </p:grpSp>
      <p:sp>
        <p:nvSpPr>
          <p:cNvPr id="9" name="TextBox 8">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11154245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62885" y="952335"/>
            <a:ext cx="6179681" cy="4009136"/>
          </a:xfrm>
        </p:spPr>
        <p:txBody>
          <a:bodyPr>
            <a:normAutofit/>
          </a:bodyPr>
          <a:lstStyle/>
          <a:p>
            <a:pPr marL="385763" indent="-385763" algn="just">
              <a:spcBef>
                <a:spcPts val="600"/>
              </a:spcBef>
              <a:buFont typeface="+mj-lt"/>
              <a:buAutoNum type="alphaLcParenR"/>
            </a:pPr>
            <a:r>
              <a:rPr lang="en-US" sz="1600" dirty="0"/>
              <a:t>Managing Cold Storage Utilization
Managing the arrangement of goods in cold storage
Split the cold storage if the full load factor is low
 Using LED Lights 
Priority is given to stone communes at off-peak hours
Producing cold water instead of using flaky ice as cold water
Operating stone mortars waving at off-peak hours
Cold water supply to the stone mortar</a:t>
            </a:r>
          </a:p>
          <a:p>
            <a:pPr marL="385763" indent="-385763" algn="just">
              <a:spcBef>
                <a:spcPts val="600"/>
              </a:spcBef>
              <a:spcAft>
                <a:spcPts val="450"/>
              </a:spcAft>
              <a:buFont typeface="+mj-lt"/>
              <a:buAutoNum type="alphaLcParenR"/>
            </a:pPr>
            <a:endParaRPr lang="en-US" altLang="en-US" sz="1600" dirty="0">
              <a:ea typeface="ＭＳ Ｐゴシック" panose="020B0600070205080204" pitchFamily="34" charset="-128"/>
            </a:endParaRPr>
          </a:p>
        </p:txBody>
      </p:sp>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rPr>
              <a:t>3. SOLUTIONS </a:t>
            </a:r>
            <a:r>
              <a:rPr lang="en-US" sz="2400" b="1" dirty="0">
                <a:solidFill>
                  <a:schemeClr val="accent1">
                    <a:lumMod val="50000"/>
                  </a:schemeClr>
                </a:solidFill>
              </a:rPr>
              <a:t>FOR COLD STORAGE AND </a:t>
            </a:r>
            <a:r>
              <a:rPr lang="vi-VN" sz="2400" b="1" dirty="0">
                <a:solidFill>
                  <a:schemeClr val="accent1">
                    <a:lumMod val="50000"/>
                  </a:schemeClr>
                </a:solidFill>
              </a:rPr>
              <a:t>FLAKE</a:t>
            </a:r>
            <a:r>
              <a:rPr lang="en-US" sz="2400" b="1" dirty="0">
                <a:solidFill>
                  <a:schemeClr val="accent1">
                    <a:lumMod val="50000"/>
                  </a:schemeClr>
                </a:solidFill>
              </a:rPr>
              <a:t> ICE </a:t>
            </a:r>
          </a:p>
        </p:txBody>
      </p:sp>
      <p:grpSp>
        <p:nvGrpSpPr>
          <p:cNvPr id="2" name="Group 1">
            <a:extLst>
              <a:ext uri="{FF2B5EF4-FFF2-40B4-BE49-F238E27FC236}">
                <a16:creationId xmlns:a16="http://schemas.microsoft.com/office/drawing/2014/main" id="{4B4E9400-113C-456A-B8F7-55F2D38CFD2D}"/>
              </a:ext>
            </a:extLst>
          </p:cNvPr>
          <p:cNvGrpSpPr/>
          <p:nvPr/>
        </p:nvGrpSpPr>
        <p:grpSpPr>
          <a:xfrm>
            <a:off x="6624228" y="1002059"/>
            <a:ext cx="2113180" cy="3584121"/>
            <a:chOff x="6765192" y="863635"/>
            <a:chExt cx="2113180" cy="3584121"/>
          </a:xfrm>
        </p:grpSpPr>
        <p:pic>
          <p:nvPicPr>
            <p:cNvPr id="5" name="Picture 4">
              <a:extLst>
                <a:ext uri="{FF2B5EF4-FFF2-40B4-BE49-F238E27FC236}">
                  <a16:creationId xmlns:a16="http://schemas.microsoft.com/office/drawing/2014/main" id="{3BEB66ED-0BB5-44E6-93B0-75360F3667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1989" y="863635"/>
              <a:ext cx="2019587" cy="1347444"/>
            </a:xfrm>
            <a:prstGeom prst="rect">
              <a:avLst/>
            </a:prstGeom>
          </p:spPr>
        </p:pic>
        <p:pic>
          <p:nvPicPr>
            <p:cNvPr id="4098" name="Picture 2" descr="Image result for coi da vay">
              <a:extLst>
                <a:ext uri="{FF2B5EF4-FFF2-40B4-BE49-F238E27FC236}">
                  <a16:creationId xmlns:a16="http://schemas.microsoft.com/office/drawing/2014/main" id="{DADBA855-CEBE-476E-A726-A20C60B7BE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5192" y="2362628"/>
              <a:ext cx="2113180" cy="20851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3940490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99122" y="830342"/>
            <a:ext cx="8198311" cy="4009136"/>
          </a:xfrm>
        </p:spPr>
        <p:txBody>
          <a:bodyPr/>
          <a:lstStyle/>
          <a:p>
            <a:pPr marL="342900" indent="-342900" algn="just">
              <a:spcBef>
                <a:spcPts val="450"/>
              </a:spcBef>
              <a:buFont typeface="+mj-lt"/>
              <a:buAutoNum type="alphaLcPeriod"/>
            </a:pPr>
            <a:r>
              <a:rPr lang="vi-VN" sz="1800" dirty="0"/>
              <a:t>Managing Cold Storage Utilization</a:t>
            </a:r>
            <a:r>
              <a:rPr lang="en-US" sz="1800" dirty="0"/>
              <a:t>:</a:t>
            </a:r>
          </a:p>
          <a:p>
            <a:pPr lvl="1" algn="just">
              <a:spcBef>
                <a:spcPts val="450"/>
              </a:spcBef>
            </a:pPr>
            <a:r>
              <a:rPr lang="en-US" sz="1800" dirty="0"/>
              <a:t>Close the warehouse door when no people or vehicles pass by. 
Installing automatic doors, the potential to save </a:t>
            </a:r>
            <a:r>
              <a:rPr lang="en-US" sz="1800" b="1" dirty="0"/>
              <a:t>about 10% - 15% </a:t>
            </a:r>
            <a:r>
              <a:rPr lang="en-US" sz="1800" dirty="0"/>
              <a:t>of the total electricity consumption of cold storage</a:t>
            </a:r>
            <a:endParaRPr lang="en-US" sz="1600" dirty="0"/>
          </a:p>
          <a:p>
            <a:pPr marL="342900" indent="-342900" algn="just">
              <a:spcBef>
                <a:spcPts val="450"/>
              </a:spcBef>
              <a:spcAft>
                <a:spcPts val="450"/>
              </a:spcAft>
              <a:buFont typeface="+mj-lt"/>
              <a:buAutoNum type="alphaLcPeriod"/>
            </a:pPr>
            <a:endParaRPr lang="en-US" altLang="en-US" dirty="0">
              <a:ea typeface="ＭＳ Ｐゴシック" panose="020B0600070205080204" pitchFamily="34" charset="-128"/>
            </a:endParaRPr>
          </a:p>
        </p:txBody>
      </p:sp>
      <p:grpSp>
        <p:nvGrpSpPr>
          <p:cNvPr id="3" name="Group 2">
            <a:extLst>
              <a:ext uri="{FF2B5EF4-FFF2-40B4-BE49-F238E27FC236}">
                <a16:creationId xmlns:a16="http://schemas.microsoft.com/office/drawing/2014/main" id="{473726A5-3E2E-45B9-8168-29E845866571}"/>
              </a:ext>
            </a:extLst>
          </p:cNvPr>
          <p:cNvGrpSpPr/>
          <p:nvPr/>
        </p:nvGrpSpPr>
        <p:grpSpPr>
          <a:xfrm>
            <a:off x="1602634" y="2409732"/>
            <a:ext cx="5991286" cy="1903426"/>
            <a:chOff x="1576357" y="2409732"/>
            <a:chExt cx="5991286" cy="1903426"/>
          </a:xfrm>
        </p:grpSpPr>
        <p:pic>
          <p:nvPicPr>
            <p:cNvPr id="2" name="Picture 1">
              <a:extLst>
                <a:ext uri="{FF2B5EF4-FFF2-40B4-BE49-F238E27FC236}">
                  <a16:creationId xmlns:a16="http://schemas.microsoft.com/office/drawing/2014/main" id="{001A297C-F73C-4742-811A-B1B89DB6655B}"/>
                </a:ext>
              </a:extLst>
            </p:cNvPr>
            <p:cNvPicPr>
              <a:picLocks noChangeAspect="1"/>
            </p:cNvPicPr>
            <p:nvPr/>
          </p:nvPicPr>
          <p:blipFill rotWithShape="1">
            <a:blip r:embed="rId3"/>
            <a:srcRect b="11412"/>
            <a:stretch/>
          </p:blipFill>
          <p:spPr>
            <a:xfrm>
              <a:off x="1576357" y="2409732"/>
              <a:ext cx="2574821" cy="1903426"/>
            </a:xfrm>
            <a:prstGeom prst="rect">
              <a:avLst/>
            </a:prstGeom>
          </p:spPr>
        </p:pic>
        <p:pic>
          <p:nvPicPr>
            <p:cNvPr id="8" name="Picture 7">
              <a:extLst>
                <a:ext uri="{FF2B5EF4-FFF2-40B4-BE49-F238E27FC236}">
                  <a16:creationId xmlns:a16="http://schemas.microsoft.com/office/drawing/2014/main" id="{688DC11A-886F-4E0B-A2E1-A9BD2806F8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9742" y="2409732"/>
              <a:ext cx="2537901" cy="1903426"/>
            </a:xfrm>
            <a:prstGeom prst="rect">
              <a:avLst/>
            </a:prstGeom>
          </p:spPr>
        </p:pic>
      </p:grpSp>
      <p:sp>
        <p:nvSpPr>
          <p:cNvPr id="9" name="TextBox 8">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spTree>
    <p:extLst>
      <p:ext uri="{BB962C8B-B14F-4D97-AF65-F5344CB8AC3E}">
        <p14:creationId xmlns:p14="http://schemas.microsoft.com/office/powerpoint/2010/main" val="14687606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57798" y="961577"/>
            <a:ext cx="8228404" cy="4009136"/>
          </a:xfrm>
        </p:spPr>
        <p:txBody>
          <a:bodyPr/>
          <a:lstStyle/>
          <a:p>
            <a:pPr marL="139700" indent="0">
              <a:buNone/>
            </a:pPr>
            <a:r>
              <a:rPr lang="en-US" sz="1800" b="1" dirty="0"/>
              <a:t>b. Optimizing Arrangement of Goods (FIFO, compact storage): </a:t>
            </a:r>
            <a:r>
              <a:rPr lang="en-US" sz="1800" dirty="0"/>
              <a:t>Improve space utilization, minimize door openings, and reduce thermal load.</a:t>
            </a:r>
            <a:r>
              <a:rPr lang="en-US" sz="1800" dirty="0">
                <a:sym typeface="Wingdings" pitchFamily="2" charset="2"/>
              </a:rPr>
              <a:t> </a:t>
            </a:r>
            <a:r>
              <a:rPr lang="en-US" sz="1800" b="1" dirty="0"/>
              <a:t>~20%</a:t>
            </a:r>
            <a:r>
              <a:rPr lang="en-US" sz="1800" dirty="0"/>
              <a:t> potential reduction in cooling load from improved layout and fewer door cycles</a:t>
            </a:r>
          </a:p>
          <a:p>
            <a:pPr marL="139700" indent="0">
              <a:buNone/>
            </a:pPr>
            <a:endParaRPr lang="en-US" sz="1800" dirty="0"/>
          </a:p>
          <a:p>
            <a:pPr marL="139700" indent="0">
              <a:buNone/>
            </a:pPr>
            <a:endParaRPr lang="en-US" sz="1800" dirty="0"/>
          </a:p>
          <a:p>
            <a:pPr marL="342900" indent="-342900" algn="just">
              <a:spcBef>
                <a:spcPts val="450"/>
              </a:spcBef>
              <a:buFont typeface="+mj-lt"/>
              <a:buAutoNum type="alphaLcPeriod" startAt="2"/>
            </a:pPr>
            <a:endParaRPr lang="en-US" dirty="0"/>
          </a:p>
          <a:p>
            <a:pPr marL="342900" indent="-342900" algn="just">
              <a:spcBef>
                <a:spcPts val="450"/>
              </a:spcBef>
              <a:spcAft>
                <a:spcPts val="450"/>
              </a:spcAft>
              <a:buFont typeface="+mj-lt"/>
              <a:buAutoNum type="alphaLcPeriod" startAt="2"/>
            </a:pPr>
            <a:endParaRPr lang="en-US" altLang="en-US" dirty="0">
              <a:ea typeface="ＭＳ Ｐゴシック" panose="020B0600070205080204" pitchFamily="34" charset="-128"/>
            </a:endParaRPr>
          </a:p>
        </p:txBody>
      </p:sp>
      <p:grpSp>
        <p:nvGrpSpPr>
          <p:cNvPr id="2" name="Group 1">
            <a:extLst>
              <a:ext uri="{FF2B5EF4-FFF2-40B4-BE49-F238E27FC236}">
                <a16:creationId xmlns:a16="http://schemas.microsoft.com/office/drawing/2014/main" id="{C4DDCAD1-828C-4B7A-9D8E-A0693EF70CB6}"/>
              </a:ext>
            </a:extLst>
          </p:cNvPr>
          <p:cNvGrpSpPr/>
          <p:nvPr/>
        </p:nvGrpSpPr>
        <p:grpSpPr>
          <a:xfrm>
            <a:off x="1714910" y="2290666"/>
            <a:ext cx="6110761" cy="1979708"/>
            <a:chOff x="1637870" y="1843165"/>
            <a:chExt cx="6110761" cy="1979708"/>
          </a:xfrm>
        </p:grpSpPr>
        <p:pic>
          <p:nvPicPr>
            <p:cNvPr id="9" name="Picture 2" descr="Figure 1. This drawing shows the inside of a cold storage unit with two evaporator coils, mounted side by side, and suspended from the ceiling.  A stack of fruit or vegetable trays sits under the coils in the center of the room.">
              <a:extLst>
                <a:ext uri="{FF2B5EF4-FFF2-40B4-BE49-F238E27FC236}">
                  <a16:creationId xmlns:a16="http://schemas.microsoft.com/office/drawing/2014/main" id="{4FFBAD19-66AA-4CA5-AC6E-21A2193FE2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852" y="1884103"/>
              <a:ext cx="2707779" cy="19387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2.bp.blogspot.com/-s3Ne0Da3EEM/T8iISiKsO8I/AAAAAAAAADU/SQ39elLYf5I/s320/before+munters+icedry.jpg">
              <a:extLst>
                <a:ext uri="{FF2B5EF4-FFF2-40B4-BE49-F238E27FC236}">
                  <a16:creationId xmlns:a16="http://schemas.microsoft.com/office/drawing/2014/main" id="{A2A1161A-D0B2-4D9B-AC65-25D74AB9AB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8277" b="14477"/>
            <a:stretch/>
          </p:blipFill>
          <p:spPr bwMode="auto">
            <a:xfrm>
              <a:off x="1637870" y="1843165"/>
              <a:ext cx="2862318" cy="1976601"/>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spTree>
    <p:extLst>
      <p:ext uri="{BB962C8B-B14F-4D97-AF65-F5344CB8AC3E}">
        <p14:creationId xmlns:p14="http://schemas.microsoft.com/office/powerpoint/2010/main" val="225922768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62885" y="792731"/>
            <a:ext cx="8404501" cy="1700224"/>
          </a:xfrm>
        </p:spPr>
        <p:txBody>
          <a:bodyPr>
            <a:normAutofit/>
          </a:bodyPr>
          <a:lstStyle/>
          <a:p>
            <a:pPr marL="385763" indent="-342900" algn="just">
              <a:spcBef>
                <a:spcPts val="600"/>
              </a:spcBef>
              <a:buFont typeface="+mj-lt"/>
              <a:buAutoNum type="alphaLcPeriod" startAt="3"/>
            </a:pPr>
            <a:r>
              <a:rPr lang="en-US" sz="1400" dirty="0"/>
              <a:t>Split the cold storage if the full load factor is low: Separate low- and mid-temperature zones so only required sections are live. Combined with utilization improvements, typically </a:t>
            </a:r>
            <a:r>
              <a:rPr lang="en-US" sz="1400" b="1" dirty="0"/>
              <a:t>15–30%</a:t>
            </a:r>
            <a:r>
              <a:rPr lang="en-US" sz="1400" dirty="0"/>
              <a:t> savings.
</a:t>
            </a:r>
            <a:r>
              <a:rPr lang="en-US" sz="1400" b="1" dirty="0"/>
              <a:t>Switch to LED Lighting: </a:t>
            </a:r>
            <a:r>
              <a:rPr lang="en-US" sz="1400" dirty="0"/>
              <a:t>Replace conventional lighting systems in cold storage, which add heat or require extra cooling</a:t>
            </a:r>
            <a:r>
              <a:rPr lang="en-US" sz="1400" dirty="0">
                <a:sym typeface="Wingdings" pitchFamily="2" charset="2"/>
              </a:rPr>
              <a:t> </a:t>
            </a:r>
            <a:r>
              <a:rPr lang="en-US" sz="1400" b="1" dirty="0"/>
              <a:t>70–80%</a:t>
            </a:r>
            <a:r>
              <a:rPr lang="en-US" sz="1400" dirty="0"/>
              <a:t> lighting energy savings; also reduces cooling load due to lower heat output</a:t>
            </a:r>
          </a:p>
          <a:p>
            <a:pPr marL="385763" indent="-342900" algn="just">
              <a:spcBef>
                <a:spcPts val="600"/>
              </a:spcBef>
              <a:buFont typeface="+mj-lt"/>
              <a:buAutoNum type="alphaLcPeriod" startAt="3"/>
            </a:pPr>
            <a:endParaRPr lang="en-US" sz="1400" dirty="0"/>
          </a:p>
        </p:txBody>
      </p:sp>
      <p:pic>
        <p:nvPicPr>
          <p:cNvPr id="8" name="Picture 7">
            <a:extLst>
              <a:ext uri="{FF2B5EF4-FFF2-40B4-BE49-F238E27FC236}">
                <a16:creationId xmlns:a16="http://schemas.microsoft.com/office/drawing/2014/main" id="{0A6D2EF8-CFC4-4A6D-9FF0-2B9D71CD47F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8858" y="2492955"/>
            <a:ext cx="2725076" cy="1823323"/>
          </a:xfrm>
          <a:prstGeom prst="rect">
            <a:avLst/>
          </a:prstGeom>
        </p:spPr>
      </p:pic>
      <p:pic>
        <p:nvPicPr>
          <p:cNvPr id="2" name="Picture 1">
            <a:extLst>
              <a:ext uri="{FF2B5EF4-FFF2-40B4-BE49-F238E27FC236}">
                <a16:creationId xmlns:a16="http://schemas.microsoft.com/office/drawing/2014/main" id="{5B6D67E6-8334-45D6-B367-837642E8266E}"/>
              </a:ext>
            </a:extLst>
          </p:cNvPr>
          <p:cNvPicPr>
            <a:picLocks noChangeAspect="1"/>
          </p:cNvPicPr>
          <p:nvPr/>
        </p:nvPicPr>
        <p:blipFill rotWithShape="1">
          <a:blip r:embed="rId4"/>
          <a:srcRect l="12201" t="47736" r="58359" b="16400"/>
          <a:stretch/>
        </p:blipFill>
        <p:spPr>
          <a:xfrm>
            <a:off x="4501933" y="2492955"/>
            <a:ext cx="2660867" cy="1823323"/>
          </a:xfrm>
          <a:prstGeom prst="rect">
            <a:avLst/>
          </a:prstGeom>
        </p:spPr>
      </p:pic>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spTree>
    <p:extLst>
      <p:ext uri="{BB962C8B-B14F-4D97-AF65-F5344CB8AC3E}">
        <p14:creationId xmlns:p14="http://schemas.microsoft.com/office/powerpoint/2010/main" val="196838609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32392" y="803864"/>
            <a:ext cx="8257952" cy="2220073"/>
          </a:xfrm>
        </p:spPr>
        <p:txBody>
          <a:bodyPr>
            <a:noAutofit/>
          </a:bodyPr>
          <a:lstStyle/>
          <a:p>
            <a:pPr marL="342900" indent="-342900" algn="just">
              <a:spcBef>
                <a:spcPts val="600"/>
              </a:spcBef>
              <a:buFont typeface="+mj-lt"/>
              <a:buAutoNum type="alphaLcPeriod" startAt="5"/>
            </a:pPr>
            <a:r>
              <a:rPr lang="en-US" sz="1200" b="1" dirty="0"/>
              <a:t>Prioritize Stone/Fish Icing During Off-Peak Hours. </a:t>
            </a:r>
            <a:r>
              <a:rPr lang="en-US" sz="1200" dirty="0"/>
              <a:t>Conduct energy-intensive operations during times when electricity is cheaper or when storage load is more available. =&gt; </a:t>
            </a:r>
            <a:r>
              <a:rPr lang="en-US" sz="1200" b="1" dirty="0"/>
              <a:t>~10–20%</a:t>
            </a:r>
            <a:r>
              <a:rPr lang="en-US" sz="1200" dirty="0"/>
              <a:t> reduction in peak energy costs through load shifting</a:t>
            </a:r>
            <a:endParaRPr lang="en-US" sz="1200" b="1" dirty="0"/>
          </a:p>
          <a:p>
            <a:pPr marL="285750" indent="-285750" algn="just">
              <a:spcBef>
                <a:spcPts val="600"/>
              </a:spcBef>
            </a:pPr>
            <a:r>
              <a:rPr lang="en-US" sz="1200" dirty="0"/>
              <a:t>Cold water is produced by putting flaked ice in water tanks. Normally, the COP of the Chiller system will be lower than that of the Chiller system (the evaporation temperature of the medium in the Chiller system is lower). Therefore, the production of chilled water with flaky ice will be less efficient than operating the Chiller system</a:t>
            </a:r>
            <a:r>
              <a:rPr lang="en-MY" sz="1200" dirty="0"/>
              <a:t>.</a:t>
            </a:r>
          </a:p>
          <a:p>
            <a:pPr marL="285750" indent="-285750" algn="just">
              <a:spcBef>
                <a:spcPts val="600"/>
              </a:spcBef>
            </a:pPr>
            <a:r>
              <a:rPr lang="en-US" sz="1200" dirty="0">
                <a:solidFill>
                  <a:schemeClr val="tx1">
                    <a:lumMod val="95000"/>
                    <a:lumOff val="5000"/>
                  </a:schemeClr>
                </a:solidFill>
              </a:rPr>
              <a:t>The demand for cold water of the factory is about 60 m3/day, the feed water temperature is 27</a:t>
            </a:r>
            <a:r>
              <a:rPr lang="en-US" sz="1200" baseline="30000" dirty="0">
                <a:solidFill>
                  <a:schemeClr val="tx1">
                    <a:lumMod val="95000"/>
                    <a:lumOff val="5000"/>
                  </a:schemeClr>
                </a:solidFill>
              </a:rPr>
              <a:t>o</a:t>
            </a:r>
            <a:r>
              <a:rPr lang="en-US" sz="1200" dirty="0">
                <a:solidFill>
                  <a:schemeClr val="tx1">
                    <a:lumMod val="95000"/>
                    <a:lumOff val="5000"/>
                  </a:schemeClr>
                </a:solidFill>
              </a:rPr>
              <a:t>C, the cold water temperature is 5 </a:t>
            </a:r>
            <a:r>
              <a:rPr lang="en-US" sz="1200" dirty="0" err="1">
                <a:solidFill>
                  <a:schemeClr val="tx1">
                    <a:lumMod val="95000"/>
                    <a:lumOff val="5000"/>
                  </a:schemeClr>
                </a:solidFill>
              </a:rPr>
              <a:t>oC.</a:t>
            </a:r>
            <a:r>
              <a:rPr lang="en-US" sz="1200" dirty="0">
                <a:solidFill>
                  <a:schemeClr val="tx1">
                    <a:lumMod val="95000"/>
                    <a:lumOff val="5000"/>
                  </a:schemeClr>
                </a:solidFill>
              </a:rPr>
              <a:t> In this case, the factory saves a year of 266 million VND for the production of flake ice. </a:t>
            </a:r>
          </a:p>
          <a:p>
            <a:pPr marL="285750" indent="-285750" algn="just">
              <a:spcBef>
                <a:spcPts val="600"/>
              </a:spcBef>
            </a:pPr>
            <a:r>
              <a:rPr lang="en-US" sz="1200" dirty="0">
                <a:solidFill>
                  <a:schemeClr val="tx1">
                    <a:lumMod val="95000"/>
                    <a:lumOff val="5000"/>
                  </a:schemeClr>
                </a:solidFill>
              </a:rPr>
              <a:t>The higher the cost savings when the demand for cold water of the plant is greater.</a:t>
            </a:r>
            <a:endParaRPr lang="en-GB" sz="1200" dirty="0"/>
          </a:p>
          <a:p>
            <a:pPr marL="0" indent="0" algn="just">
              <a:spcBef>
                <a:spcPts val="600"/>
              </a:spcBef>
              <a:buNone/>
            </a:pPr>
            <a:endParaRPr lang="en-US" sz="1200" dirty="0"/>
          </a:p>
          <a:p>
            <a:pPr marL="342900" indent="-342900" algn="just">
              <a:spcBef>
                <a:spcPts val="600"/>
              </a:spcBef>
              <a:spcAft>
                <a:spcPts val="450"/>
              </a:spcAft>
              <a:buFont typeface="+mj-lt"/>
              <a:buAutoNum type="alphaLcPeriod" startAt="5"/>
            </a:pPr>
            <a:endParaRPr lang="en-US" altLang="en-US" sz="12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47607815-0FC1-45B3-8A46-E2901D4223E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40906" y="2766679"/>
            <a:ext cx="2638926" cy="2071104"/>
          </a:xfrm>
          <a:prstGeom prst="rect">
            <a:avLst/>
          </a:prstGeom>
        </p:spPr>
      </p:pic>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pic>
        <p:nvPicPr>
          <p:cNvPr id="2" name="Picture 1">
            <a:extLst>
              <a:ext uri="{FF2B5EF4-FFF2-40B4-BE49-F238E27FC236}">
                <a16:creationId xmlns:a16="http://schemas.microsoft.com/office/drawing/2014/main" id="{7674D971-9706-2506-E3A9-C52A550FC9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33537" y="3224464"/>
            <a:ext cx="2338832" cy="1754124"/>
          </a:xfrm>
          <a:prstGeom prst="rect">
            <a:avLst/>
          </a:prstGeom>
        </p:spPr>
      </p:pic>
    </p:spTree>
    <p:extLst>
      <p:ext uri="{BB962C8B-B14F-4D97-AF65-F5344CB8AC3E}">
        <p14:creationId xmlns:p14="http://schemas.microsoft.com/office/powerpoint/2010/main" val="158572745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5AF6C448-EFD9-440D-BD23-F2ECE74502C3}"/>
              </a:ext>
            </a:extLst>
          </p:cNvPr>
          <p:cNvSpPr>
            <a:spLocks noGrp="1"/>
          </p:cNvSpPr>
          <p:nvPr>
            <p:ph idx="1"/>
          </p:nvPr>
        </p:nvSpPr>
        <p:spPr>
          <a:xfrm>
            <a:off x="464289" y="836133"/>
            <a:ext cx="8166364" cy="1593177"/>
          </a:xfrm>
        </p:spPr>
        <p:txBody>
          <a:bodyPr>
            <a:noAutofit/>
          </a:bodyPr>
          <a:lstStyle/>
          <a:p>
            <a:pPr marL="342900" indent="-342900" algn="just">
              <a:lnSpc>
                <a:spcPct val="150000"/>
              </a:lnSpc>
              <a:spcBef>
                <a:spcPts val="600"/>
              </a:spcBef>
              <a:buFont typeface="+mj-lt"/>
              <a:buAutoNum type="alphaLcPeriod" startAt="6"/>
            </a:pPr>
            <a:r>
              <a:rPr lang="en-US" sz="1400" b="1" dirty="0"/>
              <a:t>Produce Cold Water Instead of Flake Ice: </a:t>
            </a:r>
            <a:r>
              <a:rPr lang="en-US" sz="1400" dirty="0"/>
              <a:t>Use chilled water reservoirs or cold glycol systems instead of energy-intensive flake ice, which has higher production and storage overhead. =&gt; Energy savings vary, but hybrid systems can achieve &gt;</a:t>
            </a:r>
            <a:r>
              <a:rPr lang="en-US" sz="1400" b="1" dirty="0"/>
              <a:t>10%</a:t>
            </a:r>
            <a:r>
              <a:rPr lang="en-US" sz="1400" dirty="0"/>
              <a:t> overall thermal efficiency improvements.</a:t>
            </a:r>
          </a:p>
        </p:txBody>
      </p:sp>
      <p:pic>
        <p:nvPicPr>
          <p:cNvPr id="12" name="Picture 11">
            <a:extLst>
              <a:ext uri="{FF2B5EF4-FFF2-40B4-BE49-F238E27FC236}">
                <a16:creationId xmlns:a16="http://schemas.microsoft.com/office/drawing/2014/main" id="{D8A7ABD4-E732-4885-8D0B-77593DE5336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90534" y="2285083"/>
            <a:ext cx="2730594" cy="2632320"/>
          </a:xfrm>
          <a:prstGeom prst="rect">
            <a:avLst/>
          </a:prstGeom>
        </p:spPr>
      </p:pic>
      <p:sp>
        <p:nvSpPr>
          <p:cNvPr id="6" name="TextBox 5">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sp>
        <p:nvSpPr>
          <p:cNvPr id="3" name="TextBox 2">
            <a:extLst>
              <a:ext uri="{FF2B5EF4-FFF2-40B4-BE49-F238E27FC236}">
                <a16:creationId xmlns:a16="http://schemas.microsoft.com/office/drawing/2014/main" id="{311BAE2A-E85E-A0AE-46E5-B94327DBE4B0}"/>
              </a:ext>
            </a:extLst>
          </p:cNvPr>
          <p:cNvSpPr txBox="1"/>
          <p:nvPr/>
        </p:nvSpPr>
        <p:spPr>
          <a:xfrm>
            <a:off x="464289" y="2380978"/>
            <a:ext cx="5655774" cy="2150973"/>
          </a:xfrm>
          <a:prstGeom prst="rect">
            <a:avLst/>
          </a:prstGeom>
          <a:noFill/>
        </p:spPr>
        <p:txBody>
          <a:bodyPr wrap="square">
            <a:spAutoFit/>
          </a:bodyPr>
          <a:lstStyle/>
          <a:p>
            <a:pPr algn="just">
              <a:lnSpc>
                <a:spcPct val="150000"/>
              </a:lnSpc>
              <a:spcBef>
                <a:spcPts val="600"/>
              </a:spcBef>
            </a:pPr>
            <a:r>
              <a:rPr lang="en-US" sz="1200" b="1" dirty="0"/>
              <a:t>g. Operate Stone Mortars (Ice Crushers) in Off-Peak: </a:t>
            </a:r>
            <a:r>
              <a:rPr lang="en-US" sz="1200" dirty="0"/>
              <a:t>Shift crushing/mixing to off-peak to reduce electrical rate and thermal load during peak periods.</a:t>
            </a:r>
          </a:p>
          <a:p>
            <a:pPr marL="285750" indent="-285750" algn="just">
              <a:lnSpc>
                <a:spcPct val="150000"/>
              </a:lnSpc>
              <a:spcBef>
                <a:spcPts val="600"/>
              </a:spcBef>
              <a:buFont typeface="Symbol" pitchFamily="2" charset="2"/>
              <a:buChar char="Þ"/>
            </a:pPr>
            <a:r>
              <a:rPr lang="en-US" sz="1200" b="1" dirty="0"/>
              <a:t>5–10%</a:t>
            </a:r>
            <a:r>
              <a:rPr lang="en-US" sz="1200" dirty="0"/>
              <a:t> energy cost reduction through timing optimization.</a:t>
            </a:r>
          </a:p>
          <a:p>
            <a:pPr marL="0" indent="0" algn="just">
              <a:lnSpc>
                <a:spcPct val="150000"/>
              </a:lnSpc>
              <a:spcBef>
                <a:spcPts val="600"/>
              </a:spcBef>
              <a:spcAft>
                <a:spcPts val="450"/>
              </a:spcAft>
              <a:buNone/>
            </a:pPr>
            <a:r>
              <a:rPr lang="en-US" sz="1200" b="1" dirty="0"/>
              <a:t>h. Use Cold Water Supply for Stone Mortars: </a:t>
            </a:r>
            <a:r>
              <a:rPr lang="en-US" sz="1200" dirty="0"/>
              <a:t>Supply cold water directly for cooling needs instead of producing or using flake ice =&gt; </a:t>
            </a:r>
            <a:r>
              <a:rPr lang="en-US" sz="1200" b="1" dirty="0"/>
              <a:t>~10–15%</a:t>
            </a:r>
            <a:r>
              <a:rPr lang="en-US" sz="1200" dirty="0"/>
              <a:t> energy savings due to lower mechanical and pumping energy compared to ice processing and handling.</a:t>
            </a:r>
          </a:p>
        </p:txBody>
      </p:sp>
    </p:spTree>
    <p:extLst>
      <p:ext uri="{BB962C8B-B14F-4D97-AF65-F5344CB8AC3E}">
        <p14:creationId xmlns:p14="http://schemas.microsoft.com/office/powerpoint/2010/main" val="41804253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rPr>
              <a:t>4. SOLUTIONS</a:t>
            </a:r>
            <a:r>
              <a:rPr lang="en-US" sz="2400" b="1" dirty="0">
                <a:solidFill>
                  <a:schemeClr val="accent1">
                    <a:lumMod val="50000"/>
                  </a:schemeClr>
                </a:solidFill>
              </a:rPr>
              <a:t> FOR REFRIGERATION COMPRESSORS </a:t>
            </a: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60745" y="871399"/>
            <a:ext cx="8165804" cy="1230117"/>
          </a:xfrm>
        </p:spPr>
        <p:txBody>
          <a:bodyPr>
            <a:normAutofit lnSpcReduction="10000"/>
          </a:bodyPr>
          <a:lstStyle/>
          <a:p>
            <a:pPr marL="385763" indent="-385763" algn="just">
              <a:spcBef>
                <a:spcPts val="450"/>
              </a:spcBef>
              <a:spcAft>
                <a:spcPts val="450"/>
              </a:spcAft>
              <a:buFont typeface="+mj-lt"/>
              <a:buAutoNum type="alphaLcParenR"/>
            </a:pPr>
            <a:r>
              <a:rPr lang="en-US" sz="1600" b="1" dirty="0"/>
              <a:t>Install the inverter for the compressor if necessary.
Replace the low-efficiency compressor with a higher-efficiency compressor.
Do not allow compressors to run underloaded</a:t>
            </a:r>
          </a:p>
          <a:p>
            <a:pPr marL="685800" lvl="1" indent="-385763" algn="just">
              <a:spcBef>
                <a:spcPts val="450"/>
              </a:spcBef>
              <a:spcAft>
                <a:spcPts val="450"/>
              </a:spcAft>
              <a:buFont typeface="+mj-lt"/>
              <a:buAutoNum type="romanLcPeriod"/>
            </a:pPr>
            <a:endParaRPr lang="en-US" sz="1600" dirty="0"/>
          </a:p>
          <a:p>
            <a:pPr marL="385763" indent="-385763" algn="just">
              <a:spcBef>
                <a:spcPts val="450"/>
              </a:spcBef>
              <a:spcAft>
                <a:spcPts val="450"/>
              </a:spcAft>
              <a:buFont typeface="+mj-lt"/>
              <a:buAutoNum type="alphaLcParenR"/>
            </a:pPr>
            <a:endParaRPr lang="en-US" altLang="en-US" sz="1600" dirty="0">
              <a:ea typeface="ＭＳ Ｐゴシック" panose="020B0600070205080204" pitchFamily="34" charset="-128"/>
            </a:endParaRPr>
          </a:p>
        </p:txBody>
      </p:sp>
      <p:grpSp>
        <p:nvGrpSpPr>
          <p:cNvPr id="2" name="Group 1">
            <a:extLst>
              <a:ext uri="{FF2B5EF4-FFF2-40B4-BE49-F238E27FC236}">
                <a16:creationId xmlns:a16="http://schemas.microsoft.com/office/drawing/2014/main" id="{695CD188-05F1-465B-804B-A987AED57027}"/>
              </a:ext>
            </a:extLst>
          </p:cNvPr>
          <p:cNvGrpSpPr/>
          <p:nvPr/>
        </p:nvGrpSpPr>
        <p:grpSpPr>
          <a:xfrm>
            <a:off x="1750824" y="2583629"/>
            <a:ext cx="5800702" cy="1945867"/>
            <a:chOff x="1760047" y="2395428"/>
            <a:chExt cx="5800702" cy="1945867"/>
          </a:xfrm>
        </p:grpSpPr>
        <p:pic>
          <p:nvPicPr>
            <p:cNvPr id="6" name="Picture 5">
              <a:extLst>
                <a:ext uri="{FF2B5EF4-FFF2-40B4-BE49-F238E27FC236}">
                  <a16:creationId xmlns:a16="http://schemas.microsoft.com/office/drawing/2014/main" id="{F828D7D2-82FF-4090-A4DB-4E4FFA34CA5E}"/>
                </a:ext>
              </a:extLst>
            </p:cNvPr>
            <p:cNvPicPr>
              <a:picLocks noChangeAspect="1"/>
            </p:cNvPicPr>
            <p:nvPr/>
          </p:nvPicPr>
          <p:blipFill>
            <a:blip r:embed="rId3"/>
            <a:stretch>
              <a:fillRect/>
            </a:stretch>
          </p:blipFill>
          <p:spPr>
            <a:xfrm>
              <a:off x="1760047" y="2415447"/>
              <a:ext cx="2567796" cy="1925848"/>
            </a:xfrm>
            <a:prstGeom prst="rect">
              <a:avLst/>
            </a:prstGeom>
          </p:spPr>
        </p:pic>
        <p:pic>
          <p:nvPicPr>
            <p:cNvPr id="8" name="Picture 7" descr="C:\Users\ADMIN\AppData\Local\Microsoft\Windows\INetCacheContent.Word\IMG_3854.jpg">
              <a:extLst>
                <a:ext uri="{FF2B5EF4-FFF2-40B4-BE49-F238E27FC236}">
                  <a16:creationId xmlns:a16="http://schemas.microsoft.com/office/drawing/2014/main" id="{7FE27930-6A7B-4AD6-994B-B418C8CE89E0}"/>
                </a:ext>
              </a:extLst>
            </p:cNvPr>
            <p:cNvPicPr/>
            <p:nvPr/>
          </p:nvPicPr>
          <p:blipFill rotWithShape="1">
            <a:blip r:embed="rId4" cstate="email">
              <a:extLst>
                <a:ext uri="{28A0092B-C50C-407E-A947-70E740481C1C}">
                  <a14:useLocalDpi xmlns:a14="http://schemas.microsoft.com/office/drawing/2010/main"/>
                </a:ext>
              </a:extLst>
            </a:blip>
            <a:srcRect r="11103"/>
            <a:stretch/>
          </p:blipFill>
          <p:spPr bwMode="auto">
            <a:xfrm>
              <a:off x="4992953" y="2395428"/>
              <a:ext cx="2567796" cy="1925848"/>
            </a:xfrm>
            <a:prstGeom prst="rect">
              <a:avLst/>
            </a:prstGeom>
            <a:noFill/>
            <a:ln>
              <a:noFill/>
            </a:ln>
          </p:spPr>
        </p:pic>
      </p:grpSp>
    </p:spTree>
    <p:extLst>
      <p:ext uri="{BB962C8B-B14F-4D97-AF65-F5344CB8AC3E}">
        <p14:creationId xmlns:p14="http://schemas.microsoft.com/office/powerpoint/2010/main" val="179623683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33928" y="990969"/>
            <a:ext cx="6096176" cy="3658097"/>
          </a:xfrm>
        </p:spPr>
        <p:txBody>
          <a:bodyPr>
            <a:normAutofit/>
          </a:bodyPr>
          <a:lstStyle/>
          <a:p>
            <a:pPr marL="342900" indent="-342900" algn="just">
              <a:spcBef>
                <a:spcPts val="450"/>
              </a:spcBef>
              <a:spcAft>
                <a:spcPts val="450"/>
              </a:spcAft>
              <a:buFont typeface="+mj-lt"/>
              <a:buAutoNum type="alphaLcPeriod"/>
            </a:pPr>
            <a:r>
              <a:rPr lang="en-US" sz="1600" b="1" dirty="0"/>
              <a:t>Install the inverter for the compressor in case of necessity:</a:t>
            </a:r>
          </a:p>
          <a:p>
            <a:pPr lvl="1" algn="just">
              <a:spcBef>
                <a:spcPts val="450"/>
              </a:spcBef>
              <a:spcAft>
                <a:spcPts val="450"/>
              </a:spcAft>
            </a:pPr>
            <a:r>
              <a:rPr lang="en-US" sz="1600" dirty="0"/>
              <a:t>The existing refrigeration system is old and is equipped with a manual control system.
The refrigeration system has changed from the original design (more refrigeration compressor units).
The refrigeration compressor is controlled off/on or manually controlled
Screw refrigeration compressors are operated at low load (usually approx. 60 – 80% of capacity)
Fixed push/suction pressure is applied.</a:t>
            </a:r>
          </a:p>
          <a:p>
            <a:pPr marL="642938" lvl="1" indent="-342900" algn="just">
              <a:spcBef>
                <a:spcPts val="450"/>
              </a:spcBef>
              <a:spcAft>
                <a:spcPts val="450"/>
              </a:spcAft>
              <a:buFont typeface="+mj-lt"/>
              <a:buAutoNum type="alphaLcPeriod"/>
            </a:pPr>
            <a:endParaRPr lang="en-US" sz="1600" dirty="0"/>
          </a:p>
          <a:p>
            <a:pPr marL="342900" indent="-342900" algn="just">
              <a:spcBef>
                <a:spcPts val="450"/>
              </a:spcBef>
              <a:spcAft>
                <a:spcPts val="450"/>
              </a:spcAft>
              <a:buFont typeface="+mj-lt"/>
              <a:buAutoNum type="alphaLcPeriod"/>
            </a:pPr>
            <a:endParaRPr lang="en-US" altLang="en-US" sz="1600" dirty="0">
              <a:ea typeface="ＭＳ Ｐゴシック" panose="020B0600070205080204" pitchFamily="34" charset="-128"/>
            </a:endParaRPr>
          </a:p>
        </p:txBody>
      </p:sp>
      <p:pic>
        <p:nvPicPr>
          <p:cNvPr id="3" name="Picture 2">
            <a:extLst>
              <a:ext uri="{FF2B5EF4-FFF2-40B4-BE49-F238E27FC236}">
                <a16:creationId xmlns:a16="http://schemas.microsoft.com/office/drawing/2014/main" id="{87DE17EC-681E-4840-A99A-F79A6E9437C9}"/>
              </a:ext>
            </a:extLst>
          </p:cNvPr>
          <p:cNvPicPr>
            <a:picLocks noChangeAspect="1"/>
          </p:cNvPicPr>
          <p:nvPr/>
        </p:nvPicPr>
        <p:blipFill rotWithShape="1">
          <a:blip r:embed="rId3">
            <a:extLst>
              <a:ext uri="{28A0092B-C50C-407E-A947-70E740481C1C}">
                <a14:useLocalDpi xmlns:a14="http://schemas.microsoft.com/office/drawing/2010/main" val="0"/>
              </a:ext>
            </a:extLst>
          </a:blip>
          <a:srcRect l="31423" r="30615"/>
          <a:stretch/>
        </p:blipFill>
        <p:spPr>
          <a:xfrm>
            <a:off x="6685802" y="1084521"/>
            <a:ext cx="2284987" cy="3564545"/>
          </a:xfrm>
          <a:prstGeom prst="rect">
            <a:avLst/>
          </a:prstGeom>
        </p:spPr>
      </p:pic>
      <p:sp>
        <p:nvSpPr>
          <p:cNvPr id="6" name="TextBox 5"/>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4. SOLUTIONS</a:t>
            </a:r>
            <a:r>
              <a:rPr lang="en-US" sz="2400" b="1">
                <a:solidFill>
                  <a:schemeClr val="accent1">
                    <a:lumMod val="50000"/>
                  </a:schemeClr>
                </a:solidFill>
              </a:rPr>
              <a:t> FOR REFRIGERATION COMPRESSORS </a:t>
            </a:r>
            <a:endParaRPr lang="en-US" sz="2400" b="1" dirty="0">
              <a:solidFill>
                <a:schemeClr val="accent1">
                  <a:lumMod val="50000"/>
                </a:schemeClr>
              </a:solidFill>
            </a:endParaRPr>
          </a:p>
        </p:txBody>
      </p:sp>
    </p:spTree>
    <p:extLst>
      <p:ext uri="{BB962C8B-B14F-4D97-AF65-F5344CB8AC3E}">
        <p14:creationId xmlns:p14="http://schemas.microsoft.com/office/powerpoint/2010/main" val="27721100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1482E7-E999-4A38-9900-EED269B751FC}"/>
              </a:ext>
            </a:extLst>
          </p:cNvPr>
          <p:cNvSpPr/>
          <p:nvPr/>
        </p:nvSpPr>
        <p:spPr>
          <a:xfrm>
            <a:off x="5310131" y="1625147"/>
            <a:ext cx="3360144" cy="1985159"/>
          </a:xfrm>
          <a:prstGeom prst="rect">
            <a:avLst/>
          </a:prstGeom>
        </p:spPr>
        <p:txBody>
          <a:bodyPr wrap="square">
            <a:spAutoFit/>
          </a:bodyPr>
          <a:lstStyle/>
          <a:p>
            <a:pPr algn="just">
              <a:spcBef>
                <a:spcPts val="450"/>
              </a:spcBef>
              <a:spcAft>
                <a:spcPts val="450"/>
              </a:spcAft>
            </a:pPr>
            <a:r>
              <a:rPr lang="en-US" i="1">
                <a:solidFill>
                  <a:schemeClr val="tx1">
                    <a:lumMod val="95000"/>
                    <a:lumOff val="5000"/>
                  </a:schemeClr>
                </a:solidFill>
              </a:rPr>
              <a:t>Energy consumption remains relatively high when adjusting the power for example at 50%:</a:t>
            </a:r>
            <a:endParaRPr lang="en-US" i="1" dirty="0">
              <a:solidFill>
                <a:schemeClr val="tx1">
                  <a:lumMod val="95000"/>
                  <a:lumOff val="5000"/>
                </a:schemeClr>
              </a:solidFill>
            </a:endParaRPr>
          </a:p>
          <a:p>
            <a:pPr marL="214313" indent="-214313" algn="just">
              <a:spcBef>
                <a:spcPts val="450"/>
              </a:spcBef>
              <a:spcAft>
                <a:spcPts val="450"/>
              </a:spcAft>
              <a:buFontTx/>
              <a:buChar char="-"/>
            </a:pPr>
            <a:r>
              <a:rPr lang="en-US" i="1">
                <a:solidFill>
                  <a:schemeClr val="tx1">
                    <a:lumMod val="95000"/>
                    <a:lumOff val="5000"/>
                  </a:schemeClr>
                </a:solidFill>
              </a:rPr>
              <a:t>Sliding valve control: 71% of power consumption
VFD Control: 56%
Ideal Performance: 50%</a:t>
            </a:r>
            <a:endParaRPr lang="en-US" i="1" dirty="0">
              <a:solidFill>
                <a:schemeClr val="tx1">
                  <a:lumMod val="95000"/>
                  <a:lumOff val="5000"/>
                </a:schemeClr>
              </a:solidFill>
            </a:endParaRPr>
          </a:p>
        </p:txBody>
      </p:sp>
      <p:sp>
        <p:nvSpPr>
          <p:cNvPr id="3" name="Rectangle 2">
            <a:extLst>
              <a:ext uri="{FF2B5EF4-FFF2-40B4-BE49-F238E27FC236}">
                <a16:creationId xmlns:a16="http://schemas.microsoft.com/office/drawing/2014/main" id="{38E9FA4C-ACA0-F244-B449-5154F8A64C84}"/>
              </a:ext>
            </a:extLst>
          </p:cNvPr>
          <p:cNvSpPr/>
          <p:nvPr/>
        </p:nvSpPr>
        <p:spPr>
          <a:xfrm>
            <a:off x="429659" y="936677"/>
            <a:ext cx="8240616" cy="553998"/>
          </a:xfrm>
          <a:prstGeom prst="rect">
            <a:avLst/>
          </a:prstGeom>
        </p:spPr>
        <p:txBody>
          <a:bodyPr wrap="square">
            <a:spAutoFit/>
          </a:bodyPr>
          <a:lstStyle/>
          <a:p>
            <a:r>
              <a:rPr lang="en-US" sz="1500" dirty="0"/>
              <a:t>Comparison of the energy consumption of different control measures (for screw refrigeration compressors)</a:t>
            </a:r>
          </a:p>
        </p:txBody>
      </p:sp>
      <p:pic>
        <p:nvPicPr>
          <p:cNvPr id="5" name="Picture 4">
            <a:extLst>
              <a:ext uri="{FF2B5EF4-FFF2-40B4-BE49-F238E27FC236}">
                <a16:creationId xmlns:a16="http://schemas.microsoft.com/office/drawing/2014/main" id="{BC9013BA-0B8B-4599-9738-6A792988B77B}"/>
              </a:ext>
            </a:extLst>
          </p:cNvPr>
          <p:cNvPicPr>
            <a:picLocks noChangeAspect="1"/>
          </p:cNvPicPr>
          <p:nvPr/>
        </p:nvPicPr>
        <p:blipFill>
          <a:blip r:embed="rId3"/>
          <a:stretch>
            <a:fillRect/>
          </a:stretch>
        </p:blipFill>
        <p:spPr>
          <a:xfrm>
            <a:off x="429659" y="1625147"/>
            <a:ext cx="4452735" cy="2452837"/>
          </a:xfrm>
          <a:prstGeom prst="rect">
            <a:avLst/>
          </a:prstGeom>
        </p:spPr>
      </p:pic>
      <p:sp>
        <p:nvSpPr>
          <p:cNvPr id="7" name="TextBox 6"/>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rPr>
              <a:t>4. SOLUTIONS</a:t>
            </a:r>
            <a:r>
              <a:rPr lang="en-US" sz="2400" b="1" dirty="0">
                <a:solidFill>
                  <a:schemeClr val="accent1">
                    <a:lumMod val="50000"/>
                  </a:schemeClr>
                </a:solidFill>
              </a:rPr>
              <a:t> FOR REFRIGERATION COMPRESSORS </a:t>
            </a:r>
          </a:p>
        </p:txBody>
      </p:sp>
      <p:sp>
        <p:nvSpPr>
          <p:cNvPr id="12" name="TextBox 11">
            <a:extLst>
              <a:ext uri="{FF2B5EF4-FFF2-40B4-BE49-F238E27FC236}">
                <a16:creationId xmlns:a16="http://schemas.microsoft.com/office/drawing/2014/main" id="{EA4A80C3-9658-EB0F-9F69-AE414F926887}"/>
              </a:ext>
            </a:extLst>
          </p:cNvPr>
          <p:cNvSpPr txBox="1"/>
          <p:nvPr/>
        </p:nvSpPr>
        <p:spPr>
          <a:xfrm>
            <a:off x="4098275" y="4206823"/>
            <a:ext cx="4572000" cy="523220"/>
          </a:xfrm>
          <a:prstGeom prst="rect">
            <a:avLst/>
          </a:prstGeom>
          <a:noFill/>
        </p:spPr>
        <p:txBody>
          <a:bodyPr wrap="square">
            <a:spAutoFit/>
          </a:bodyPr>
          <a:lstStyle/>
          <a:p>
            <a:pPr>
              <a:buNone/>
            </a:pPr>
            <a:r>
              <a:rPr lang="en-US" b="1" dirty="0">
                <a:solidFill>
                  <a:srgbClr val="FF0000"/>
                </a:solidFill>
              </a:rPr>
              <a:t>30–50%</a:t>
            </a:r>
            <a:r>
              <a:rPr lang="en-US" dirty="0">
                <a:solidFill>
                  <a:srgbClr val="FF0000"/>
                </a:solidFill>
              </a:rPr>
              <a:t>, per industry data on inverter vs conventional compressors</a:t>
            </a:r>
          </a:p>
        </p:txBody>
      </p:sp>
    </p:spTree>
    <p:extLst>
      <p:ext uri="{BB962C8B-B14F-4D97-AF65-F5344CB8AC3E}">
        <p14:creationId xmlns:p14="http://schemas.microsoft.com/office/powerpoint/2010/main" val="164934935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430306" y="1343143"/>
            <a:ext cx="8229600" cy="2684042"/>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342900" indent="-342900" algn="just" eaLnBrk="1" hangingPunct="1">
              <a:spcBef>
                <a:spcPts val="900"/>
              </a:spcBef>
              <a:spcAft>
                <a:spcPts val="900"/>
              </a:spcAft>
              <a:buFont typeface="+mj-lt"/>
              <a:buAutoNum type="arabicPeriod"/>
            </a:pPr>
            <a:endParaRPr lang="en-US" sz="1800" dirty="0">
              <a:solidFill>
                <a:srgbClr val="0070C0"/>
              </a:solidFill>
              <a:latin typeface="+mn-lt"/>
            </a:endParaRPr>
          </a:p>
          <a:p>
            <a:pPr marL="342900" indent="-342900" algn="just" eaLnBrk="1" hangingPunct="1">
              <a:spcBef>
                <a:spcPts val="900"/>
              </a:spcBef>
              <a:spcAft>
                <a:spcPts val="900"/>
              </a:spcAft>
              <a:buClrTx/>
              <a:buFont typeface="+mj-lt"/>
              <a:buAutoNum type="arabicPeriod"/>
            </a:pPr>
            <a:r>
              <a:rPr lang="en-US" sz="1800" dirty="0">
                <a:solidFill>
                  <a:schemeClr val="tx1"/>
                </a:solidFill>
                <a:latin typeface="+mn-lt"/>
              </a:rPr>
              <a:t>System and equipment of seafood processing factories
Solutions for freezing systems
Solutions for cold storage, flake ice
Solutions for Refrigeration Compressors
Solutions for condensers
Other Solutions</a:t>
            </a:r>
          </a:p>
        </p:txBody>
      </p:sp>
      <p:sp>
        <p:nvSpPr>
          <p:cNvPr id="11" name="TextBox 10">
            <a:extLst>
              <a:ext uri="{FF2B5EF4-FFF2-40B4-BE49-F238E27FC236}">
                <a16:creationId xmlns:a16="http://schemas.microsoft.com/office/drawing/2014/main" id="{F4B1B50E-6A2A-4703-95B1-19CCE7C3CC93}"/>
              </a:ext>
            </a:extLst>
          </p:cNvPr>
          <p:cNvSpPr txBox="1"/>
          <p:nvPr/>
        </p:nvSpPr>
        <p:spPr>
          <a:xfrm>
            <a:off x="430306" y="287648"/>
            <a:ext cx="8229599" cy="523220"/>
          </a:xfrm>
          <a:prstGeom prst="rect">
            <a:avLst/>
          </a:prstGeom>
          <a:noFill/>
        </p:spPr>
        <p:txBody>
          <a:bodyPr wrap="square" rtlCol="0">
            <a:spAutoFit/>
          </a:bodyPr>
          <a:lstStyle/>
          <a:p>
            <a:pPr algn="ctr"/>
            <a:r>
              <a:rPr lang="vi-VN" sz="2800" b="1">
                <a:solidFill>
                  <a:schemeClr val="accent1">
                    <a:lumMod val="50000"/>
                  </a:schemeClr>
                </a:solidFill>
                <a:latin typeface="+mn-lt"/>
              </a:rPr>
              <a:t>CONTENT</a:t>
            </a:r>
            <a:endParaRPr lang="en-US" sz="2800" b="1" dirty="0">
              <a:solidFill>
                <a:schemeClr val="accent1">
                  <a:lumMod val="50000"/>
                </a:schemeClr>
              </a:solidFill>
              <a:latin typeface="+mn-lt"/>
            </a:endParaRPr>
          </a:p>
        </p:txBody>
      </p:sp>
    </p:spTree>
    <p:extLst>
      <p:ext uri="{BB962C8B-B14F-4D97-AF65-F5344CB8AC3E}">
        <p14:creationId xmlns:p14="http://schemas.microsoft.com/office/powerpoint/2010/main" val="200513309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66970" y="898241"/>
            <a:ext cx="8677030" cy="568387"/>
          </a:xfrm>
        </p:spPr>
        <p:txBody>
          <a:bodyPr>
            <a:normAutofit/>
          </a:bodyPr>
          <a:lstStyle/>
          <a:p>
            <a:pPr marL="342900" indent="-342900">
              <a:buFont typeface="+mj-lt"/>
              <a:buAutoNum type="alphaLcPeriod" startAt="2"/>
            </a:pPr>
            <a:r>
              <a:rPr lang="en-US" sz="1600" b="1" dirty="0"/>
              <a:t>Replace a low-efficiency compressor with a higher-efficiency compressor</a:t>
            </a:r>
            <a:r>
              <a:rPr lang="vi-VN" sz="1600" b="1" dirty="0"/>
              <a:t>.</a:t>
            </a:r>
            <a:endParaRPr lang="en-US" sz="1600" b="1" dirty="0"/>
          </a:p>
          <a:p>
            <a:pPr marL="342900" indent="-342900" algn="just">
              <a:buFont typeface="+mj-lt"/>
              <a:buAutoNum type="alphaLcPeriod" startAt="2"/>
            </a:pPr>
            <a:endParaRPr lang="en-GB" sz="1600" dirty="0"/>
          </a:p>
          <a:p>
            <a:pPr marL="342900" indent="-342900" algn="just">
              <a:spcBef>
                <a:spcPts val="450"/>
              </a:spcBef>
              <a:spcAft>
                <a:spcPts val="450"/>
              </a:spcAft>
              <a:buFont typeface="+mj-lt"/>
              <a:buAutoNum type="alphaLcPeriod" startAt="2"/>
            </a:pPr>
            <a:endParaRPr lang="en-US" altLang="en-US" sz="1600" dirty="0">
              <a:ea typeface="ＭＳ Ｐゴシック" panose="020B0600070205080204" pitchFamily="34" charset="-128"/>
            </a:endParaRPr>
          </a:p>
        </p:txBody>
      </p:sp>
      <p:pic>
        <p:nvPicPr>
          <p:cNvPr id="10" name="Picture 9">
            <a:extLst>
              <a:ext uri="{FF2B5EF4-FFF2-40B4-BE49-F238E27FC236}">
                <a16:creationId xmlns:a16="http://schemas.microsoft.com/office/drawing/2014/main" id="{4F8F45BC-6998-4D38-8EC9-110485F9D5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9100" y="2747678"/>
            <a:ext cx="2569760" cy="1927320"/>
          </a:xfrm>
          <a:prstGeom prst="rect">
            <a:avLst/>
          </a:prstGeom>
        </p:spPr>
      </p:pic>
      <p:pic>
        <p:nvPicPr>
          <p:cNvPr id="12" name="Picture 11">
            <a:extLst>
              <a:ext uri="{FF2B5EF4-FFF2-40B4-BE49-F238E27FC236}">
                <a16:creationId xmlns:a16="http://schemas.microsoft.com/office/drawing/2014/main" id="{327BA274-60B8-48E6-8680-5494528F313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72230" y="2735626"/>
            <a:ext cx="2569761" cy="1927321"/>
          </a:xfrm>
          <a:prstGeom prst="rect">
            <a:avLst/>
          </a:prstGeom>
        </p:spPr>
      </p:pic>
      <p:sp>
        <p:nvSpPr>
          <p:cNvPr id="8" name="Content Placeholder 3">
            <a:extLst>
              <a:ext uri="{FF2B5EF4-FFF2-40B4-BE49-F238E27FC236}">
                <a16:creationId xmlns:a16="http://schemas.microsoft.com/office/drawing/2014/main" id="{08200EEA-64C1-4BCC-B090-BC6045321D0A}"/>
              </a:ext>
            </a:extLst>
          </p:cNvPr>
          <p:cNvSpPr txBox="1">
            <a:spLocks/>
          </p:cNvSpPr>
          <p:nvPr/>
        </p:nvSpPr>
        <p:spPr>
          <a:xfrm>
            <a:off x="429658" y="1265700"/>
            <a:ext cx="8247372" cy="1238172"/>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285750" lvl="1" algn="just">
              <a:buClrTx/>
              <a:buFont typeface="Arial" panose="020B0604020202020204" pitchFamily="34" charset="0"/>
              <a:buChar char="•"/>
            </a:pPr>
            <a:r>
              <a:rPr lang="en-US" sz="1600" dirty="0">
                <a:solidFill>
                  <a:schemeClr val="tx1">
                    <a:lumMod val="95000"/>
                    <a:lumOff val="5000"/>
                  </a:schemeClr>
                </a:solidFill>
                <a:latin typeface="+mn-lt"/>
              </a:rPr>
              <a:t>The biggest investment solution in seafood freezing plants is to retrofit the refrigeration system by replacing the Piston refrigeration compressors with screw compressors. The investment rate of this solution is about 150,000 USD/unit for a compressor with a capacity of 250 kW. The payback period is about 5 -7 years =&gt; </a:t>
            </a:r>
            <a:r>
              <a:rPr lang="en-US" sz="1600" dirty="0">
                <a:solidFill>
                  <a:srgbClr val="FF0000"/>
                </a:solidFill>
              </a:rPr>
              <a:t>system-level compressor savings estimated in the </a:t>
            </a:r>
            <a:r>
              <a:rPr lang="en-US" sz="1600" b="1" dirty="0">
                <a:solidFill>
                  <a:srgbClr val="FF0000"/>
                </a:solidFill>
              </a:rPr>
              <a:t>10–15%</a:t>
            </a:r>
            <a:r>
              <a:rPr lang="en-US" sz="1600" dirty="0">
                <a:solidFill>
                  <a:srgbClr val="FF0000"/>
                </a:solidFill>
              </a:rPr>
              <a:t> </a:t>
            </a:r>
          </a:p>
          <a:p>
            <a:pPr marL="285750" lvl="1" algn="just">
              <a:buClrTx/>
              <a:buFont typeface="Arial" panose="020B0604020202020204" pitchFamily="34" charset="0"/>
              <a:buChar char="•"/>
            </a:pPr>
            <a:endParaRPr lang="en-US" sz="1600" dirty="0">
              <a:solidFill>
                <a:schemeClr val="tx1">
                  <a:lumMod val="95000"/>
                  <a:lumOff val="5000"/>
                </a:schemeClr>
              </a:solidFill>
              <a:latin typeface="+mn-lt"/>
            </a:endParaRPr>
          </a:p>
          <a:p>
            <a:pPr algn="just">
              <a:buFont typeface="+mj-lt"/>
              <a:buAutoNum type="alphaLcPeriod" startAt="7"/>
            </a:pPr>
            <a:endParaRPr lang="en-GB" sz="1600" dirty="0">
              <a:latin typeface="+mn-lt"/>
            </a:endParaRPr>
          </a:p>
          <a:p>
            <a:pPr marL="0" indent="0" algn="just">
              <a:spcBef>
                <a:spcPts val="450"/>
              </a:spcBef>
              <a:spcAft>
                <a:spcPts val="450"/>
              </a:spcAft>
              <a:buNone/>
            </a:pPr>
            <a:endParaRPr lang="en-US" altLang="en-US" sz="1600" dirty="0">
              <a:latin typeface="+mn-lt"/>
              <a:ea typeface="ＭＳ Ｐゴシック" panose="020B0600070205080204" pitchFamily="34" charset="-128"/>
            </a:endParaRPr>
          </a:p>
        </p:txBody>
      </p:sp>
      <p:sp>
        <p:nvSpPr>
          <p:cNvPr id="9" name="TextBox 8"/>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4. SOLUTIONS</a:t>
            </a:r>
            <a:r>
              <a:rPr lang="en-US" sz="2400" b="1">
                <a:solidFill>
                  <a:schemeClr val="accent1">
                    <a:lumMod val="50000"/>
                  </a:schemeClr>
                </a:solidFill>
              </a:rPr>
              <a:t> FOR REFRIGERATION COMPRESSORS </a:t>
            </a:r>
            <a:endParaRPr lang="en-US" sz="2400" b="1" dirty="0">
              <a:solidFill>
                <a:schemeClr val="accent1">
                  <a:lumMod val="50000"/>
                </a:schemeClr>
              </a:solidFill>
            </a:endParaRPr>
          </a:p>
        </p:txBody>
      </p:sp>
    </p:spTree>
    <p:extLst>
      <p:ext uri="{BB962C8B-B14F-4D97-AF65-F5344CB8AC3E}">
        <p14:creationId xmlns:p14="http://schemas.microsoft.com/office/powerpoint/2010/main" val="394550975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18642" y="802205"/>
            <a:ext cx="8268158" cy="1872294"/>
          </a:xfrm>
        </p:spPr>
        <p:txBody>
          <a:bodyPr>
            <a:normAutofit/>
          </a:bodyPr>
          <a:lstStyle/>
          <a:p>
            <a:pPr marL="342900" indent="-342900" algn="just">
              <a:spcBef>
                <a:spcPts val="450"/>
              </a:spcBef>
              <a:buFont typeface="+mj-lt"/>
              <a:buAutoNum type="alphaLcPeriod" startAt="3"/>
            </a:pPr>
            <a:r>
              <a:rPr lang="en-US" sz="1600" b="1" dirty="0"/>
              <a:t>Do not allow compressors to run unloaded: </a:t>
            </a:r>
          </a:p>
          <a:p>
            <a:pPr marL="0" indent="0" algn="just">
              <a:spcBef>
                <a:spcPts val="450"/>
              </a:spcBef>
              <a:buNone/>
            </a:pPr>
            <a:r>
              <a:rPr lang="en-US" sz="1600" dirty="0"/>
              <a:t>Operate compressor units according to the number of dynamic feeders in operation</a:t>
            </a:r>
            <a:r>
              <a:rPr lang="vi-VN" sz="1600" dirty="0"/>
              <a:t>.</a:t>
            </a:r>
            <a:endParaRPr lang="en-US" sz="1600" dirty="0"/>
          </a:p>
          <a:p>
            <a:pPr lvl="1" algn="just">
              <a:spcBef>
                <a:spcPts val="450"/>
              </a:spcBef>
            </a:pPr>
            <a:r>
              <a:rPr lang="en-US" sz="1600" dirty="0"/>
              <a:t>The energy efficiency of the compressor (screw type compressor type) can be </a:t>
            </a:r>
            <a:r>
              <a:rPr lang="en-US" sz="1600" b="1" dirty="0"/>
              <a:t>reduced by 20- 30% </a:t>
            </a:r>
            <a:r>
              <a:rPr lang="en-US" sz="1600" dirty="0"/>
              <a:t>when operating in non-load </a:t>
            </a:r>
            <a:r>
              <a:rPr lang="vi-VN" sz="1600" dirty="0"/>
              <a:t>mode.</a:t>
            </a:r>
            <a:endParaRPr lang="en-US" altLang="en-US" sz="1600" dirty="0">
              <a:ea typeface="ＭＳ Ｐゴシック" panose="020B0600070205080204" pitchFamily="34" charset="-128"/>
            </a:endParaRPr>
          </a:p>
        </p:txBody>
      </p:sp>
      <p:pic>
        <p:nvPicPr>
          <p:cNvPr id="2" name="Picture 1">
            <a:extLst>
              <a:ext uri="{FF2B5EF4-FFF2-40B4-BE49-F238E27FC236}">
                <a16:creationId xmlns:a16="http://schemas.microsoft.com/office/drawing/2014/main" id="{AB9F7CDE-7AB6-4295-8DDB-6D986C9DD0AC}"/>
              </a:ext>
            </a:extLst>
          </p:cNvPr>
          <p:cNvPicPr>
            <a:picLocks noChangeAspect="1"/>
          </p:cNvPicPr>
          <p:nvPr/>
        </p:nvPicPr>
        <p:blipFill>
          <a:blip r:embed="rId3"/>
          <a:stretch>
            <a:fillRect/>
          </a:stretch>
        </p:blipFill>
        <p:spPr>
          <a:xfrm>
            <a:off x="1641763" y="2233433"/>
            <a:ext cx="6030167" cy="2524477"/>
          </a:xfrm>
          <a:prstGeom prst="rect">
            <a:avLst/>
          </a:prstGeom>
        </p:spPr>
      </p:pic>
      <p:sp>
        <p:nvSpPr>
          <p:cNvPr id="7" name="TextBox 6"/>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4. SOLUTIONS</a:t>
            </a:r>
            <a:r>
              <a:rPr lang="en-US" sz="2400" b="1">
                <a:solidFill>
                  <a:schemeClr val="accent1">
                    <a:lumMod val="50000"/>
                  </a:schemeClr>
                </a:solidFill>
              </a:rPr>
              <a:t> FOR REFRIGERATION COMPRESSORS </a:t>
            </a:r>
            <a:endParaRPr lang="en-US" sz="2400" b="1" dirty="0">
              <a:solidFill>
                <a:schemeClr val="accent1">
                  <a:lumMod val="50000"/>
                </a:schemeClr>
              </a:solidFill>
            </a:endParaRPr>
          </a:p>
        </p:txBody>
      </p:sp>
    </p:spTree>
    <p:extLst>
      <p:ext uri="{BB962C8B-B14F-4D97-AF65-F5344CB8AC3E}">
        <p14:creationId xmlns:p14="http://schemas.microsoft.com/office/powerpoint/2010/main" val="33168564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5444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5. SOLUTIONS FOR CONDENSER </a:t>
            </a:r>
            <a:endParaRPr lang="en-US" sz="2400" b="1" dirty="0">
              <a:solidFill>
                <a:schemeClr val="accent1">
                  <a:lumMod val="50000"/>
                </a:schemeClr>
              </a:solidFill>
              <a:latin typeface="Arial" pitchFamily="34" charset="0"/>
              <a:ea typeface="Tahoma" pitchFamily="34" charset="0"/>
              <a:cs typeface="Arial" pitchFamily="34" charset="0"/>
            </a:endParaRP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71376" y="918536"/>
            <a:ext cx="8201247" cy="1856370"/>
          </a:xfrm>
        </p:spPr>
        <p:txBody>
          <a:bodyPr>
            <a:normAutofit lnSpcReduction="10000"/>
          </a:bodyPr>
          <a:lstStyle/>
          <a:p>
            <a:pPr marL="342900" indent="-342900" algn="just">
              <a:buFont typeface="+mj-lt"/>
              <a:buAutoNum type="alphaLcPeriod"/>
            </a:pPr>
            <a:r>
              <a:rPr lang="en-US" sz="1600" dirty="0"/>
              <a:t>Install additional solenoid valves to discharge non-condensing air one by one to reduce the condenser pressure and reduce the electricity consumption of the compressor.</a:t>
            </a:r>
          </a:p>
          <a:p>
            <a:pPr lvl="1"/>
            <a:r>
              <a:rPr lang="en-US" sz="1600" b="1" dirty="0"/>
              <a:t>Savings of approximately 3 – 6% </a:t>
            </a:r>
            <a:r>
              <a:rPr lang="en-US" sz="1600" dirty="0"/>
              <a:t>for refrigeration compressors
Every 1°C increase in condensate pressure :
1% reduced cooling capacity
3% lower COP</a:t>
            </a:r>
          </a:p>
        </p:txBody>
      </p:sp>
      <p:pic>
        <p:nvPicPr>
          <p:cNvPr id="3" name="Picture 2">
            <a:extLst>
              <a:ext uri="{FF2B5EF4-FFF2-40B4-BE49-F238E27FC236}">
                <a16:creationId xmlns:a16="http://schemas.microsoft.com/office/drawing/2014/main" id="{CDBA62FA-A7EE-4B9D-B621-93B9A79D8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3157" y="2906289"/>
            <a:ext cx="2819957" cy="2114967"/>
          </a:xfrm>
          <a:prstGeom prst="rect">
            <a:avLst/>
          </a:prstGeom>
        </p:spPr>
      </p:pic>
      <p:pic>
        <p:nvPicPr>
          <p:cNvPr id="1026" name="Picture 2" descr="http://cb27.com.vn/uploads/shops/2016_12/apm-color1.jpg">
            <a:extLst>
              <a:ext uri="{FF2B5EF4-FFF2-40B4-BE49-F238E27FC236}">
                <a16:creationId xmlns:a16="http://schemas.microsoft.com/office/drawing/2014/main" id="{2E499877-7258-4314-B4C0-67E2E72884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9047" y="2163459"/>
            <a:ext cx="1710075" cy="283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9830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45598" y="829948"/>
            <a:ext cx="5586607" cy="3092348"/>
          </a:xfrm>
        </p:spPr>
        <p:txBody>
          <a:bodyPr>
            <a:noAutofit/>
          </a:bodyPr>
          <a:lstStyle/>
          <a:p>
            <a:pPr marL="342900" indent="-342900" algn="just">
              <a:lnSpc>
                <a:spcPct val="110000"/>
              </a:lnSpc>
              <a:spcBef>
                <a:spcPts val="150"/>
              </a:spcBef>
              <a:spcAft>
                <a:spcPts val="150"/>
              </a:spcAft>
              <a:buFont typeface="+mj-lt"/>
              <a:buAutoNum type="alphaLcPeriod" startAt="2"/>
            </a:pPr>
            <a:r>
              <a:rPr lang="en-US" sz="1400" b="1" dirty="0"/>
              <a:t>Installing additional gas and water separation equipment for refrigeration systems: </a:t>
            </a:r>
          </a:p>
          <a:p>
            <a:pPr marL="0" indent="0" algn="just">
              <a:lnSpc>
                <a:spcPct val="110000"/>
              </a:lnSpc>
              <a:spcBef>
                <a:spcPts val="150"/>
              </a:spcBef>
              <a:spcAft>
                <a:spcPts val="150"/>
              </a:spcAft>
              <a:buNone/>
            </a:pPr>
            <a:r>
              <a:rPr lang="en-US" sz="1400" dirty="0"/>
              <a:t>Many refrigeration systems in frozen seafood processing lines are very poorly maintained. Therefore, there may be damage due to water present in the NH3 solution:</a:t>
            </a:r>
          </a:p>
          <a:p>
            <a:pPr lvl="1" algn="just">
              <a:lnSpc>
                <a:spcPct val="110000"/>
              </a:lnSpc>
              <a:spcBef>
                <a:spcPts val="150"/>
              </a:spcBef>
              <a:spcAft>
                <a:spcPts val="150"/>
              </a:spcAft>
            </a:pPr>
            <a:r>
              <a:rPr lang="en-US" sz="1400" dirty="0"/>
              <a:t>Increased energy consumption
Reduced cooling capacity 
Lower evaporator pressure at the same temperature
Leaks caused by O-shaped hoses and other hoses are fragile
Wear and tear of valves and control devices</a:t>
            </a:r>
          </a:p>
          <a:p>
            <a:pPr marL="342900" indent="-342900" algn="just">
              <a:lnSpc>
                <a:spcPct val="110000"/>
              </a:lnSpc>
              <a:spcBef>
                <a:spcPts val="450"/>
              </a:spcBef>
              <a:spcAft>
                <a:spcPts val="450"/>
              </a:spcAft>
              <a:buFont typeface="+mj-lt"/>
              <a:buAutoNum type="alphaLcPeriod" startAt="3"/>
            </a:pPr>
            <a:endParaRPr lang="en-US" altLang="en-US" sz="1400" dirty="0">
              <a:ea typeface="ＭＳ Ｐゴシック" panose="020B0600070205080204" pitchFamily="34" charset="-128"/>
            </a:endParaRPr>
          </a:p>
        </p:txBody>
      </p:sp>
      <p:pic>
        <p:nvPicPr>
          <p:cNvPr id="14" name="Picture 13">
            <a:extLst>
              <a:ext uri="{FF2B5EF4-FFF2-40B4-BE49-F238E27FC236}">
                <a16:creationId xmlns:a16="http://schemas.microsoft.com/office/drawing/2014/main" id="{BC3C4F40-B48B-4270-AB05-ECC0A0382DE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074254" y="1189483"/>
            <a:ext cx="1856169" cy="1392127"/>
          </a:xfrm>
          <a:prstGeom prst="rect">
            <a:avLst/>
          </a:prstGeom>
        </p:spPr>
      </p:pic>
      <p:pic>
        <p:nvPicPr>
          <p:cNvPr id="8" name="Picture 7">
            <a:extLst>
              <a:ext uri="{FF2B5EF4-FFF2-40B4-BE49-F238E27FC236}">
                <a16:creationId xmlns:a16="http://schemas.microsoft.com/office/drawing/2014/main" id="{F0006C13-8614-4A95-893E-222925B6A29C}"/>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032205" y="3043193"/>
            <a:ext cx="2666197" cy="1751772"/>
          </a:xfrm>
          <a:prstGeom prst="rect">
            <a:avLst/>
          </a:prstGeom>
          <a:noFill/>
          <a:ln>
            <a:noFill/>
          </a:ln>
        </p:spPr>
      </p:pic>
      <p:sp>
        <p:nvSpPr>
          <p:cNvPr id="9" name="TextBox 8"/>
          <p:cNvSpPr txBox="1"/>
          <p:nvPr/>
        </p:nvSpPr>
        <p:spPr>
          <a:xfrm>
            <a:off x="0" y="25444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5. SOLUTIONS FOR CONDENSER </a:t>
            </a:r>
            <a:endParaRPr lang="en-US" sz="2400" b="1" dirty="0">
              <a:solidFill>
                <a:schemeClr val="accent1">
                  <a:lumMod val="50000"/>
                </a:schemeClr>
              </a:solidFill>
              <a:latin typeface="Arial" pitchFamily="34" charset="0"/>
              <a:ea typeface="Tahoma" pitchFamily="34" charset="0"/>
              <a:cs typeface="Arial" pitchFamily="34" charset="0"/>
            </a:endParaRPr>
          </a:p>
        </p:txBody>
      </p:sp>
      <p:sp>
        <p:nvSpPr>
          <p:cNvPr id="3" name="TextBox 2">
            <a:extLst>
              <a:ext uri="{FF2B5EF4-FFF2-40B4-BE49-F238E27FC236}">
                <a16:creationId xmlns:a16="http://schemas.microsoft.com/office/drawing/2014/main" id="{1EF82AD1-551B-1574-15F3-2FB3151B3116}"/>
              </a:ext>
            </a:extLst>
          </p:cNvPr>
          <p:cNvSpPr txBox="1"/>
          <p:nvPr/>
        </p:nvSpPr>
        <p:spPr>
          <a:xfrm>
            <a:off x="561473" y="3974576"/>
            <a:ext cx="4572000" cy="523220"/>
          </a:xfrm>
          <a:prstGeom prst="rect">
            <a:avLst/>
          </a:prstGeom>
          <a:noFill/>
        </p:spPr>
        <p:txBody>
          <a:bodyPr wrap="square">
            <a:spAutoFit/>
          </a:bodyPr>
          <a:lstStyle/>
          <a:p>
            <a:pPr>
              <a:buNone/>
            </a:pPr>
            <a:r>
              <a:rPr lang="en-US" b="1" dirty="0">
                <a:solidFill>
                  <a:srgbClr val="FF0000"/>
                </a:solidFill>
              </a:rPr>
              <a:t>~10–15% energy savings</a:t>
            </a:r>
            <a:r>
              <a:rPr lang="en-US" dirty="0">
                <a:solidFill>
                  <a:srgbClr val="FF0000"/>
                </a:solidFill>
              </a:rPr>
              <a:t> and improve overall system performance and reliability</a:t>
            </a:r>
          </a:p>
        </p:txBody>
      </p:sp>
    </p:spTree>
    <p:extLst>
      <p:ext uri="{BB962C8B-B14F-4D97-AF65-F5344CB8AC3E}">
        <p14:creationId xmlns:p14="http://schemas.microsoft.com/office/powerpoint/2010/main" val="101902098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50111" y="1042044"/>
            <a:ext cx="8243777" cy="2180137"/>
          </a:xfrm>
        </p:spPr>
        <p:txBody>
          <a:bodyPr>
            <a:normAutofit/>
          </a:bodyPr>
          <a:lstStyle/>
          <a:p>
            <a:pPr marL="342900" indent="-342900" algn="just">
              <a:buFont typeface="+mj-lt"/>
              <a:buAutoNum type="alphaLcPeriod"/>
            </a:pPr>
            <a:r>
              <a:rPr lang="en-US" sz="1600" b="1" dirty="0"/>
              <a:t>Conversion of some refrigeration equipment using R22 to NH3.</a:t>
            </a:r>
          </a:p>
          <a:p>
            <a:pPr lvl="1" algn="just"/>
            <a:r>
              <a:rPr lang="en-US" sz="1600" dirty="0">
                <a:ea typeface="Arial" charset="0"/>
                <a:cs typeface="Arial" charset="0"/>
              </a:rPr>
              <a:t>According to the Montreal Protocol, of which Vietnam is a member, R22 refrigerant will only be used at 2.5% after 2030.
Most refrigeration compressors of refrigeration systems using R22 medium are single units so you can invest gradually
</a:t>
            </a:r>
            <a:r>
              <a:rPr lang="en-US" sz="1600" b="1" dirty="0">
                <a:ea typeface="Arial" charset="0"/>
                <a:cs typeface="Arial" charset="0"/>
              </a:rPr>
              <a:t>5 to 10% reduction </a:t>
            </a:r>
            <a:r>
              <a:rPr lang="en-US" sz="1600" dirty="0">
                <a:ea typeface="Arial" charset="0"/>
                <a:cs typeface="Arial" charset="0"/>
              </a:rPr>
              <a:t>in the efficiency of R22 refrigeration systems at low operating temperatures (from -28 to -45 0C) compared to NH3 refrigeration systems.</a:t>
            </a:r>
          </a:p>
          <a:p>
            <a:pPr marL="342900" indent="-342900" algn="just">
              <a:buFont typeface="+mj-lt"/>
              <a:buAutoNum type="alphaLcPeriod"/>
            </a:pPr>
            <a:endParaRPr lang="en-US" sz="1400" dirty="0"/>
          </a:p>
          <a:p>
            <a:pPr marL="342900" indent="-342900" algn="just">
              <a:spcBef>
                <a:spcPts val="450"/>
              </a:spcBef>
              <a:spcAft>
                <a:spcPts val="450"/>
              </a:spcAft>
              <a:buFont typeface="+mj-lt"/>
              <a:buAutoNum type="alphaLcPeriod"/>
            </a:pPr>
            <a:endParaRPr lang="en-US" altLang="en-US" sz="1400" dirty="0">
              <a:ea typeface="ＭＳ Ｐゴシック" panose="020B0600070205080204" pitchFamily="34" charset="-128"/>
            </a:endParaRPr>
          </a:p>
        </p:txBody>
      </p:sp>
      <p:pic>
        <p:nvPicPr>
          <p:cNvPr id="6" name="Picture 5">
            <a:extLst>
              <a:ext uri="{FF2B5EF4-FFF2-40B4-BE49-F238E27FC236}">
                <a16:creationId xmlns:a16="http://schemas.microsoft.com/office/drawing/2014/main" id="{310AC67F-9AB7-40BC-9CD2-D1937C56B90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54716" y="2890201"/>
            <a:ext cx="2020140" cy="2011252"/>
          </a:xfrm>
          <a:prstGeom prst="rect">
            <a:avLst/>
          </a:prstGeom>
        </p:spPr>
      </p:pic>
      <p:sp>
        <p:nvSpPr>
          <p:cNvPr id="8" name="TextBox 7">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287991857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112" y="824098"/>
            <a:ext cx="8243776" cy="3835003"/>
          </a:xfrm>
        </p:spPr>
        <p:txBody>
          <a:bodyPr/>
          <a:lstStyle/>
          <a:p>
            <a:pPr marL="342900" indent="-342900">
              <a:buFont typeface="+mj-lt"/>
              <a:buAutoNum type="alphaLcPeriod" startAt="2"/>
            </a:pPr>
            <a:r>
              <a:rPr lang="en-US" b="1" dirty="0"/>
              <a:t>Replace fluorescent lamps (T8-magnetic ballasts) with high-efficiency luminaires (LED/T5 lamp</a:t>
            </a:r>
            <a:r>
              <a:rPr lang="vi-VN" b="1" dirty="0"/>
              <a:t>)</a:t>
            </a:r>
            <a:endParaRPr lang="en-US" b="1"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62450" y="1627175"/>
            <a:ext cx="1671638" cy="1069398"/>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b="-2425"/>
          <a:stretch/>
        </p:blipFill>
        <p:spPr>
          <a:xfrm>
            <a:off x="6866492" y="1627175"/>
            <a:ext cx="1294457" cy="1114425"/>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38466" y="3884807"/>
            <a:ext cx="1195622" cy="1114425"/>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866493" y="3785150"/>
            <a:ext cx="1292221" cy="111442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584732800"/>
              </p:ext>
            </p:extLst>
          </p:nvPr>
        </p:nvGraphicFramePr>
        <p:xfrm>
          <a:off x="3437256" y="2859697"/>
          <a:ext cx="3970059" cy="945245"/>
        </p:xfrm>
        <a:graphic>
          <a:graphicData uri="http://schemas.openxmlformats.org/drawingml/2006/table">
            <a:tbl>
              <a:tblPr firstRow="1" firstCol="1" bandRow="1" bandCol="1"/>
              <a:tblGrid>
                <a:gridCol w="1902740">
                  <a:extLst>
                    <a:ext uri="{9D8B030D-6E8A-4147-A177-3AD203B41FA5}">
                      <a16:colId xmlns:a16="http://schemas.microsoft.com/office/drawing/2014/main" val="20000"/>
                    </a:ext>
                  </a:extLst>
                </a:gridCol>
                <a:gridCol w="1140374">
                  <a:extLst>
                    <a:ext uri="{9D8B030D-6E8A-4147-A177-3AD203B41FA5}">
                      <a16:colId xmlns:a16="http://schemas.microsoft.com/office/drawing/2014/main" val="20001"/>
                    </a:ext>
                  </a:extLst>
                </a:gridCol>
                <a:gridCol w="926945">
                  <a:extLst>
                    <a:ext uri="{9D8B030D-6E8A-4147-A177-3AD203B41FA5}">
                      <a16:colId xmlns:a16="http://schemas.microsoft.com/office/drawing/2014/main" val="20002"/>
                    </a:ext>
                  </a:extLst>
                </a:gridCol>
              </a:tblGrid>
              <a:tr h="268600">
                <a:tc>
                  <a:txBody>
                    <a:bodyPr/>
                    <a:lstStyle/>
                    <a:p>
                      <a:pPr algn="ctr">
                        <a:lnSpc>
                          <a:spcPct val="120000"/>
                        </a:lnSpc>
                        <a:spcBef>
                          <a:spcPts val="600"/>
                        </a:spcBef>
                        <a:spcAft>
                          <a:spcPts val="600"/>
                        </a:spcAft>
                      </a:pPr>
                      <a:r>
                        <a:rPr lang="vi-VN" sz="1000" b="1" kern="1200">
                          <a:solidFill>
                            <a:srgbClr val="FFFFFF"/>
                          </a:solidFill>
                          <a:effectLst/>
                          <a:latin typeface="+mn-lt"/>
                          <a:ea typeface="Arial" panose="020B0604020202020204" pitchFamily="34" charset="0"/>
                          <a:cs typeface="Tahoma" panose="020B0604030504040204" pitchFamily="34" charset="0"/>
                        </a:rPr>
                        <a:t>Type</a:t>
                      </a:r>
                      <a:endParaRPr lang="en-US" sz="1000" b="1" kern="1200" dirty="0">
                        <a:solidFill>
                          <a:srgbClr val="FFFFFF"/>
                        </a:solidFill>
                        <a:effectLst/>
                        <a:latin typeface="+mn-lt"/>
                        <a:ea typeface="Arial" panose="020B0604020202020204" pitchFamily="34" charset="0"/>
                        <a:cs typeface="Tahoma" panose="020B0604030504040204" pitchFamily="34"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a:lstStyle/>
                    <a:p>
                      <a:pPr algn="ctr">
                        <a:lnSpc>
                          <a:spcPct val="120000"/>
                        </a:lnSpc>
                        <a:spcBef>
                          <a:spcPts val="600"/>
                        </a:spcBef>
                        <a:spcAft>
                          <a:spcPts val="600"/>
                        </a:spcAft>
                      </a:pPr>
                      <a:r>
                        <a:rPr lang="vi-VN" sz="1000" b="1">
                          <a:solidFill>
                            <a:srgbClr val="FFFFFF"/>
                          </a:solidFill>
                          <a:effectLst/>
                          <a:latin typeface="+mn-lt"/>
                          <a:ea typeface="Arial" panose="020B0604020202020204" pitchFamily="34" charset="0"/>
                          <a:cs typeface="Tahoma" panose="020B0604030504040204" pitchFamily="34" charset="0"/>
                        </a:rPr>
                        <a:t>Power</a:t>
                      </a:r>
                      <a:endParaRPr lang="en-US" sz="10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a:lstStyle/>
                    <a:p>
                      <a:pPr algn="ctr">
                        <a:lnSpc>
                          <a:spcPct val="120000"/>
                        </a:lnSpc>
                        <a:spcBef>
                          <a:spcPts val="600"/>
                        </a:spcBef>
                        <a:spcAft>
                          <a:spcPts val="600"/>
                        </a:spcAft>
                      </a:pPr>
                      <a:r>
                        <a:rPr lang="en-US" sz="1000" b="1">
                          <a:solidFill>
                            <a:srgbClr val="FFFFFF"/>
                          </a:solidFill>
                          <a:effectLst/>
                          <a:latin typeface="+mn-lt"/>
                          <a:ea typeface="Arial" panose="020B0604020202020204" pitchFamily="34" charset="0"/>
                          <a:cs typeface="Tahoma" panose="020B0604030504040204" pitchFamily="34" charset="0"/>
                        </a:rPr>
                        <a:t>% Savings</a:t>
                      </a:r>
                      <a:endParaRPr lang="en-US" sz="10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extLst>
                  <a:ext uri="{0D108BD9-81ED-4DB2-BD59-A6C34878D82A}">
                    <a16:rowId xmlns:a16="http://schemas.microsoft.com/office/drawing/2014/main" val="10000"/>
                  </a:ext>
                </a:extLst>
              </a:tr>
              <a:tr h="232941">
                <a:tc>
                  <a:txBody>
                    <a:bodyPr/>
                    <a:lstStyle/>
                    <a:p>
                      <a:pPr algn="ctr">
                        <a:lnSpc>
                          <a:spcPct val="120000"/>
                        </a:lnSpc>
                        <a:spcBef>
                          <a:spcPts val="600"/>
                        </a:spcBef>
                        <a:spcAft>
                          <a:spcPts val="0"/>
                        </a:spcAft>
                      </a:pPr>
                      <a:r>
                        <a:rPr lang="vi-VN" sz="900">
                          <a:effectLst/>
                          <a:latin typeface="+mn-lt"/>
                          <a:ea typeface="Arial" panose="020B0604020202020204" pitchFamily="34" charset="0"/>
                          <a:cs typeface="Times New Roman" panose="02020603050405020304" pitchFamily="18" charset="0"/>
                        </a:rPr>
                        <a:t>T8 lamp + ferromagnetic ballast</a:t>
                      </a:r>
                      <a:endParaRPr lang="en-US" sz="9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46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1"/>
                  </a:ext>
                </a:extLst>
              </a:tr>
              <a:tr h="221852">
                <a:tc>
                  <a:txBody>
                    <a:bodyPr/>
                    <a:lstStyle/>
                    <a:p>
                      <a:pPr algn="ctr">
                        <a:lnSpc>
                          <a:spcPct val="120000"/>
                        </a:lnSpc>
                        <a:spcBef>
                          <a:spcPts val="600"/>
                        </a:spcBef>
                        <a:spcAft>
                          <a:spcPts val="0"/>
                        </a:spcAft>
                      </a:pPr>
                      <a:r>
                        <a:rPr lang="vi-VN" sz="900">
                          <a:effectLst/>
                          <a:latin typeface="+mn-lt"/>
                          <a:ea typeface="Arial" panose="020B0604020202020204" pitchFamily="34" charset="0"/>
                          <a:cs typeface="Times New Roman" panose="02020603050405020304" pitchFamily="18" charset="0"/>
                        </a:rPr>
                        <a:t>T5 lamp + electronic ballast</a:t>
                      </a:r>
                      <a:endParaRPr lang="en-US" sz="9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28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39%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2"/>
                  </a:ext>
                </a:extLst>
              </a:tr>
              <a:tr h="221852">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LED</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19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59%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3"/>
                  </a:ext>
                </a:extLst>
              </a:tr>
            </a:tbl>
          </a:graphicData>
        </a:graphic>
      </p:graphicFrame>
      <p:sp>
        <p:nvSpPr>
          <p:cNvPr id="10" name="TextBox 9"/>
          <p:cNvSpPr txBox="1"/>
          <p:nvPr/>
        </p:nvSpPr>
        <p:spPr>
          <a:xfrm>
            <a:off x="3184416" y="1627176"/>
            <a:ext cx="1878034"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latin typeface="+mn-lt"/>
              </a:rPr>
              <a:t>170,000 </a:t>
            </a:r>
            <a:r>
              <a:rPr lang="vi-VN" sz="1350">
                <a:solidFill>
                  <a:srgbClr val="006600"/>
                </a:solidFill>
                <a:latin typeface="+mn-lt"/>
              </a:rPr>
              <a:t>VND/pcs</a:t>
            </a:r>
            <a:r>
              <a:rPr lang="en-US" sz="1350">
                <a:solidFill>
                  <a:srgbClr val="006600"/>
                </a:solidFill>
                <a:latin typeface="+mn-lt"/>
              </a:rPr>
              <a:t>
Payback period within 1.5 years</a:t>
            </a:r>
            <a:endParaRPr lang="en-US" sz="1350" dirty="0">
              <a:solidFill>
                <a:srgbClr val="006600"/>
              </a:solidFill>
              <a:latin typeface="+mn-lt"/>
            </a:endParaRPr>
          </a:p>
        </p:txBody>
      </p:sp>
      <p:sp>
        <p:nvSpPr>
          <p:cNvPr id="11" name="TextBox 10"/>
          <p:cNvSpPr txBox="1"/>
          <p:nvPr/>
        </p:nvSpPr>
        <p:spPr>
          <a:xfrm>
            <a:off x="3256519" y="3968064"/>
            <a:ext cx="1963553"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latin typeface="+mn-lt"/>
              </a:rPr>
              <a:t>250,000 VND/</a:t>
            </a:r>
            <a:r>
              <a:rPr lang="vi-VN" sz="1350">
                <a:solidFill>
                  <a:srgbClr val="006600"/>
                </a:solidFill>
                <a:latin typeface="+mn-lt"/>
              </a:rPr>
              <a:t>pcs</a:t>
            </a:r>
            <a:r>
              <a:rPr lang="en-US" sz="1350">
                <a:solidFill>
                  <a:srgbClr val="006600"/>
                </a:solidFill>
                <a:latin typeface="+mn-lt"/>
              </a:rPr>
              <a:t>
Payback period of 3 years</a:t>
            </a:r>
            <a:endParaRPr lang="en-US" sz="1350" dirty="0">
              <a:solidFill>
                <a:srgbClr val="006600"/>
              </a:solidFill>
              <a:latin typeface="+mn-lt"/>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12901" y="1445329"/>
            <a:ext cx="2143619" cy="1296272"/>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01833" y="2826753"/>
            <a:ext cx="2155646" cy="1296272"/>
          </a:xfrm>
          <a:prstGeom prst="rect">
            <a:avLst/>
          </a:prstGeom>
        </p:spPr>
      </p:pic>
      <p:sp>
        <p:nvSpPr>
          <p:cNvPr id="14" name="TextBox 13">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118200203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18213" y="887571"/>
            <a:ext cx="8307573" cy="658770"/>
          </a:xfrm>
        </p:spPr>
        <p:txBody>
          <a:bodyPr>
            <a:normAutofit fontScale="92500"/>
          </a:bodyPr>
          <a:lstStyle/>
          <a:p>
            <a:pPr marL="342900" indent="-342900" algn="just">
              <a:buFont typeface="+mj-lt"/>
              <a:buAutoNum type="alphaLcPeriod" startAt="3"/>
            </a:pPr>
            <a:r>
              <a:rPr lang="en-US" b="1" dirty="0"/>
              <a:t>Wastewater treatment</a:t>
            </a:r>
            <a:r>
              <a:rPr lang="en-US" dirty="0"/>
              <a:t>: Install a DO (dissolved oxygen concentration) transducer and inverter for the air pump to control the gas supply to the aerobic tank =&gt; around </a:t>
            </a:r>
            <a:r>
              <a:rPr lang="en-VN" b="1" dirty="0"/>
              <a:t>10% energy saving </a:t>
            </a:r>
            <a:endParaRPr lang="en-GB" dirty="0"/>
          </a:p>
          <a:p>
            <a:pPr marL="342900" indent="-342900" algn="just">
              <a:spcBef>
                <a:spcPts val="450"/>
              </a:spcBef>
              <a:spcAft>
                <a:spcPts val="450"/>
              </a:spcAft>
              <a:buFont typeface="+mj-lt"/>
              <a:buAutoNum type="alphaLcPeriod" startAt="3"/>
            </a:pPr>
            <a:endParaRPr lang="en-US" altLang="en-US" sz="1650" dirty="0">
              <a:ea typeface="ＭＳ Ｐゴシック" panose="020B0600070205080204" pitchFamily="34" charset="-128"/>
            </a:endParaRPr>
          </a:p>
        </p:txBody>
      </p:sp>
      <p:pic>
        <p:nvPicPr>
          <p:cNvPr id="6" name="Picture 5">
            <a:extLst>
              <a:ext uri="{FF2B5EF4-FFF2-40B4-BE49-F238E27FC236}">
                <a16:creationId xmlns:a16="http://schemas.microsoft.com/office/drawing/2014/main" id="{D65915CD-8088-4CFE-B2D0-34DC0C1EC57F}"/>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2398259" y="1707654"/>
            <a:ext cx="4347483" cy="2916324"/>
          </a:xfrm>
          <a:prstGeom prst="rect">
            <a:avLst/>
          </a:prstGeom>
          <a:noFill/>
          <a:ln>
            <a:noFill/>
          </a:ln>
        </p:spPr>
      </p:pic>
      <p:sp>
        <p:nvSpPr>
          <p:cNvPr id="8" name="TextBox 7">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2780236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43023" y="922178"/>
            <a:ext cx="8257953" cy="1541341"/>
          </a:xfrm>
        </p:spPr>
        <p:txBody>
          <a:bodyPr>
            <a:normAutofit lnSpcReduction="10000"/>
          </a:bodyPr>
          <a:lstStyle/>
          <a:p>
            <a:pPr marL="342900" indent="-342900" algn="just">
              <a:buFont typeface="+mj-lt"/>
              <a:buAutoNum type="alphaLcPeriod" startAt="4"/>
            </a:pPr>
            <a:r>
              <a:rPr lang="en-US" sz="1600" b="1" dirty="0"/>
              <a:t>Solar hot water</a:t>
            </a:r>
            <a:r>
              <a:rPr lang="en-US" sz="1600" dirty="0"/>
              <a:t>: hot water production =&gt; </a:t>
            </a:r>
            <a:r>
              <a:rPr lang="en-US" sz="1600" b="1" dirty="0"/>
              <a:t>50–80%</a:t>
            </a:r>
            <a:r>
              <a:rPr lang="en-US" sz="1600" dirty="0"/>
              <a:t> lower compared to electric heaters</a:t>
            </a:r>
          </a:p>
          <a:p>
            <a:pPr marL="342900" indent="-342900" algn="just">
              <a:buFont typeface="+mj-lt"/>
              <a:buAutoNum type="alphaLcPeriod" startAt="4"/>
            </a:pPr>
            <a:r>
              <a:rPr lang="en-US" sz="1600" b="1" dirty="0"/>
              <a:t>Heat recovery from hot gas</a:t>
            </a:r>
            <a:r>
              <a:rPr lang="en-US" sz="1600" dirty="0"/>
              <a:t>: Recover waste heat from the refrigeration system to produce hot water for seafood washing.  The benefits of waste heat recovery can help produce hot water at low energy costs, while reducing excess heat load on the condenser, thus helping the refrigeration system operate more efficiently. =&gt; around more than </a:t>
            </a:r>
            <a:r>
              <a:rPr lang="en-US" sz="1600" b="1" dirty="0"/>
              <a:t>10%</a:t>
            </a:r>
            <a:r>
              <a:rPr lang="en-US" sz="1600" dirty="0"/>
              <a:t> system energy reduction</a:t>
            </a:r>
          </a:p>
          <a:p>
            <a:pPr marL="342900" indent="-342900" algn="just">
              <a:buFont typeface="+mj-lt"/>
              <a:buAutoNum type="alphaLcPeriod" startAt="4"/>
            </a:pPr>
            <a:endParaRPr lang="en-US" sz="1600" dirty="0"/>
          </a:p>
          <a:p>
            <a:pPr marL="342900" indent="-342900" algn="just">
              <a:buFont typeface="+mj-lt"/>
              <a:buAutoNum type="alphaLcPeriod" startAt="4"/>
            </a:pPr>
            <a:endParaRPr lang="en-US" dirty="0"/>
          </a:p>
          <a:p>
            <a:pPr marL="342900" indent="-342900" algn="just">
              <a:buFont typeface="+mj-lt"/>
              <a:buAutoNum type="alphaLcPeriod" startAt="4"/>
            </a:pPr>
            <a:endParaRPr lang="en-GB" dirty="0"/>
          </a:p>
          <a:p>
            <a:pPr marL="342900" indent="-342900" algn="just">
              <a:spcBef>
                <a:spcPts val="450"/>
              </a:spcBef>
              <a:spcAft>
                <a:spcPts val="450"/>
              </a:spcAft>
              <a:buFont typeface="+mj-lt"/>
              <a:buAutoNum type="alphaLcPeriod" startAt="4"/>
            </a:pPr>
            <a:endParaRPr lang="en-US" altLang="en-US" sz="1650" dirty="0">
              <a:ea typeface="ＭＳ Ｐゴシック" panose="020B0600070205080204" pitchFamily="34" charset="-128"/>
            </a:endParaRPr>
          </a:p>
        </p:txBody>
      </p:sp>
      <p:pic>
        <p:nvPicPr>
          <p:cNvPr id="2" name="Picture 1">
            <a:extLst>
              <a:ext uri="{FF2B5EF4-FFF2-40B4-BE49-F238E27FC236}">
                <a16:creationId xmlns:a16="http://schemas.microsoft.com/office/drawing/2014/main" id="{E533D0DA-22C0-453E-B98C-35F1535A5AB5}"/>
              </a:ext>
            </a:extLst>
          </p:cNvPr>
          <p:cNvPicPr>
            <a:picLocks noChangeAspect="1"/>
          </p:cNvPicPr>
          <p:nvPr/>
        </p:nvPicPr>
        <p:blipFill rotWithShape="1">
          <a:blip r:embed="rId3"/>
          <a:srcRect b="11071"/>
          <a:stretch/>
        </p:blipFill>
        <p:spPr>
          <a:xfrm>
            <a:off x="1923361" y="2679981"/>
            <a:ext cx="5297277" cy="2276207"/>
          </a:xfrm>
          <a:prstGeom prst="rect">
            <a:avLst/>
          </a:prstGeom>
        </p:spPr>
      </p:pic>
      <p:sp>
        <p:nvSpPr>
          <p:cNvPr id="6" name="TextBox 5">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91319388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099" y="811181"/>
            <a:ext cx="4556144" cy="3079030"/>
          </a:xfrm>
        </p:spPr>
        <p:txBody>
          <a:bodyPr>
            <a:noAutofit/>
          </a:bodyPr>
          <a:lstStyle/>
          <a:p>
            <a:pPr marL="342900" indent="-342900">
              <a:lnSpc>
                <a:spcPct val="130000"/>
              </a:lnSpc>
              <a:spcBef>
                <a:spcPts val="300"/>
              </a:spcBef>
              <a:buFont typeface="+mj-lt"/>
              <a:buAutoNum type="alphaLcPeriod" startAt="6"/>
            </a:pPr>
            <a:r>
              <a:rPr lang="en-US" sz="1600" b="1" dirty="0"/>
              <a:t>Building an energy management system</a:t>
            </a:r>
            <a:r>
              <a:rPr lang="vi-VN" sz="1600" b="1" dirty="0"/>
              <a:t>.</a:t>
            </a:r>
            <a:endParaRPr lang="en-US" sz="1600" b="1" dirty="0"/>
          </a:p>
          <a:p>
            <a:pPr marL="0" indent="0">
              <a:lnSpc>
                <a:spcPct val="130000"/>
              </a:lnSpc>
              <a:spcBef>
                <a:spcPts val="300"/>
              </a:spcBef>
              <a:buNone/>
            </a:pPr>
            <a:r>
              <a:rPr lang="en-US" sz="1400" b="1" i="1" dirty="0"/>
              <a:t>Benefits of an Energy Management System:</a:t>
            </a:r>
          </a:p>
          <a:p>
            <a:pPr lvl="0">
              <a:lnSpc>
                <a:spcPct val="130000"/>
              </a:lnSpc>
              <a:spcBef>
                <a:spcPts val="300"/>
              </a:spcBef>
            </a:pPr>
            <a:r>
              <a:rPr lang="en-US" sz="1400" dirty="0"/>
              <a:t>Reduce energy costs more </a:t>
            </a:r>
            <a:r>
              <a:rPr lang="en-US" sz="1400" b="1" dirty="0"/>
              <a:t>than 10%</a:t>
            </a:r>
            <a:r>
              <a:rPr lang="en-US" sz="1400" dirty="0"/>
              <a:t>
Increase production capacity and Product Quality 
Improving competitiveness
Improving the environment and safety
Image Promotion
Reducing greenhouse gas emissions
Compliance with the law</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210132" y="1349908"/>
            <a:ext cx="3332705" cy="2050751"/>
          </a:xfrm>
          <a:prstGeom prst="rect">
            <a:avLst/>
          </a:prstGeom>
          <a:noFill/>
          <a:ln w="9525">
            <a:noFill/>
            <a:miter lim="800000"/>
            <a:headEnd/>
            <a:tailEnd/>
          </a:ln>
        </p:spPr>
      </p:pic>
      <p:sp>
        <p:nvSpPr>
          <p:cNvPr id="6" name="Rectangle 5"/>
          <p:cNvSpPr/>
          <p:nvPr/>
        </p:nvSpPr>
        <p:spPr>
          <a:xfrm>
            <a:off x="4976580" y="3760696"/>
            <a:ext cx="3940592" cy="461665"/>
          </a:xfrm>
          <a:prstGeom prst="rect">
            <a:avLst/>
          </a:prstGeom>
        </p:spPr>
        <p:txBody>
          <a:bodyPr wrap="square">
            <a:spAutoFit/>
          </a:bodyPr>
          <a:lstStyle/>
          <a:p>
            <a:pPr algn="ctr">
              <a:buNone/>
            </a:pPr>
            <a:r>
              <a:rPr lang="en-US" altLang="vi-VN" sz="1200">
                <a:solidFill>
                  <a:schemeClr val="tx1">
                    <a:lumMod val="95000"/>
                    <a:lumOff val="5000"/>
                  </a:schemeClr>
                </a:solidFill>
                <a:latin typeface="+mn-lt"/>
              </a:rPr>
              <a:t>Energy cycle from energy efficiency with a sustainable energy management system</a:t>
            </a:r>
            <a:endParaRPr lang="en-US" altLang="vi-VN" sz="1200" dirty="0">
              <a:solidFill>
                <a:schemeClr val="tx1">
                  <a:lumMod val="95000"/>
                  <a:lumOff val="5000"/>
                </a:schemeClr>
              </a:solidFill>
              <a:latin typeface="+mn-lt"/>
            </a:endParaRPr>
          </a:p>
        </p:txBody>
      </p:sp>
      <p:sp>
        <p:nvSpPr>
          <p:cNvPr id="7" name="TextBox 6">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198421001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D84-4CB8-998A-3AEC-10687A10F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43919-7162-4672-7F1E-6AA371B7FAF6}"/>
              </a:ext>
            </a:extLst>
          </p:cNvPr>
          <p:cNvSpPr>
            <a:spLocks noGrp="1"/>
          </p:cNvSpPr>
          <p:nvPr>
            <p:ph type="title"/>
          </p:nvPr>
        </p:nvSpPr>
        <p:spPr>
          <a:xfrm>
            <a:off x="329901" y="408791"/>
            <a:ext cx="8229600" cy="371400"/>
          </a:xfrm>
        </p:spPr>
        <p:txBody>
          <a:bodyPr>
            <a:noAutofit/>
          </a:bodyPr>
          <a:lstStyle/>
          <a:p>
            <a:r>
              <a:rPr lang="en-US">
                <a:solidFill>
                  <a:schemeClr val="accent1">
                    <a:lumMod val="50000"/>
                  </a:schemeClr>
                </a:solidFill>
                <a:latin typeface="+mn-lt"/>
              </a:rPr>
              <a:t>DISCUSSION</a:t>
            </a:r>
            <a:endParaRPr lang="en-US"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DFA9C49C-B3EE-34C6-7550-D8484B1128DA}"/>
              </a:ext>
            </a:extLst>
          </p:cNvPr>
          <p:cNvSpPr txBox="1"/>
          <p:nvPr/>
        </p:nvSpPr>
        <p:spPr>
          <a:xfrm>
            <a:off x="358476" y="1098028"/>
            <a:ext cx="8201025" cy="1703030"/>
          </a:xfrm>
          <a:prstGeom prst="rect">
            <a:avLst/>
          </a:prstGeom>
          <a:noFill/>
        </p:spPr>
        <p:txBody>
          <a:bodyPr wrap="square" rtlCol="0">
            <a:spAutoFit/>
          </a:bodyPr>
          <a:lstStyle/>
          <a:p>
            <a:pPr>
              <a:lnSpc>
                <a:spcPct val="150000"/>
              </a:lnSpc>
            </a:pPr>
            <a:r>
              <a:rPr lang="en-US" sz="1800" b="1" dirty="0">
                <a:latin typeface="+mn-lt"/>
                <a:cs typeface="Times New Roman" panose="02020603050405020304" pitchFamily="18" charset="0"/>
              </a:rPr>
              <a:t>The trainees worked in groups, discussed</a:t>
            </a:r>
            <a:r>
              <a:rPr lang="es-ES" sz="1800" b="1" dirty="0">
                <a:latin typeface="+mn-lt"/>
                <a:cs typeface="Times New Roman" panose="02020603050405020304" pitchFamily="18" charset="0"/>
              </a:rPr>
              <a:t>:</a:t>
            </a:r>
          </a:p>
          <a:p>
            <a:pPr marL="257175" indent="-257175">
              <a:lnSpc>
                <a:spcPct val="150000"/>
              </a:lnSpc>
              <a:buFontTx/>
              <a:buChar char="-"/>
            </a:pPr>
            <a:r>
              <a:rPr lang="en-US" sz="1800" dirty="0">
                <a:latin typeface="+mn-lt"/>
                <a:cs typeface="Times New Roman" panose="02020603050405020304" pitchFamily="18" charset="0"/>
              </a:rPr>
              <a:t>Energy-saving solutions that can be applied at businesses
Propose other energy-saving solutions
Duration: 15 minutes</a:t>
            </a:r>
            <a:endParaRPr lang="vi-VN" sz="1800" dirty="0">
              <a:latin typeface="+mn-lt"/>
              <a:cs typeface="Times New Roman" panose="02020603050405020304" pitchFamily="18" charset="0"/>
            </a:endParaRPr>
          </a:p>
        </p:txBody>
      </p:sp>
    </p:spTree>
    <p:extLst>
      <p:ext uri="{BB962C8B-B14F-4D97-AF65-F5344CB8AC3E}">
        <p14:creationId xmlns:p14="http://schemas.microsoft.com/office/powerpoint/2010/main" val="2336877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707" y="870891"/>
            <a:ext cx="8218584" cy="3835003"/>
          </a:xfrm>
        </p:spPr>
        <p:txBody>
          <a:bodyPr/>
          <a:lstStyle/>
          <a:p>
            <a:pPr marL="231775" indent="-231775"/>
            <a:r>
              <a:rPr lang="en-US" sz="1800" dirty="0"/>
              <a:t>The most important energy use processes in the frozen seafood processing process include:</a:t>
            </a:r>
          </a:p>
          <a:p>
            <a:pPr lvl="1">
              <a:spcBef>
                <a:spcPts val="450"/>
              </a:spcBef>
              <a:spcAft>
                <a:spcPts val="450"/>
              </a:spcAft>
              <a:buFont typeface="Wingdings" charset="2"/>
              <a:buChar char="ü"/>
            </a:pPr>
            <a:r>
              <a:rPr lang="en-US" sz="1600"/>
              <a:t>Processing and raw material handling equipment</a:t>
            </a:r>
            <a:r>
              <a:rPr lang="en-US" sz="1600" dirty="0"/>
              <a:t>
Refrigeration system
HVAC
Hot water
Pump/Fan
Compressed Air
Light</a:t>
            </a:r>
            <a:r>
              <a:rPr lang="vi-VN" sz="1600" dirty="0"/>
              <a:t> </a:t>
            </a:r>
          </a:p>
          <a:p>
            <a:pPr marL="342900" lvl="1" indent="0">
              <a:buNone/>
            </a:pPr>
            <a:endParaRPr lang="en-US" dirty="0"/>
          </a:p>
        </p:txBody>
      </p:sp>
      <p:pic>
        <p:nvPicPr>
          <p:cNvPr id="6" name="Picture 5"/>
          <p:cNvPicPr/>
          <p:nvPr/>
        </p:nvPicPr>
        <p:blipFill>
          <a:blip r:embed="rId2">
            <a:extLst>
              <a:ext uri="{28A0092B-C50C-407E-A947-70E740481C1C}">
                <a14:useLocalDpi xmlns:a14="http://schemas.microsoft.com/office/drawing/2010/main"/>
              </a:ext>
            </a:extLst>
          </a:blip>
          <a:srcRect/>
          <a:stretch>
            <a:fillRect/>
          </a:stretch>
        </p:blipFill>
        <p:spPr bwMode="auto">
          <a:xfrm>
            <a:off x="6061137" y="1832347"/>
            <a:ext cx="2937114" cy="2873547"/>
          </a:xfrm>
          <a:prstGeom prst="rect">
            <a:avLst/>
          </a:prstGeom>
          <a:noFill/>
          <a:ln>
            <a:noFill/>
          </a:ln>
        </p:spPr>
      </p:pic>
      <p:sp>
        <p:nvSpPr>
          <p:cNvPr id="2"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247199174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dirty="0">
                <a:solidFill>
                  <a:srgbClr val="87C6CC">
                    <a:lumMod val="50000"/>
                  </a:srgbClr>
                </a:solidFill>
                <a:latin typeface="Arial"/>
              </a:rPr>
              <a:t>THANK YOU</a:t>
            </a:r>
          </a:p>
        </p:txBody>
      </p:sp>
    </p:spTree>
    <p:extLst>
      <p:ext uri="{BB962C8B-B14F-4D97-AF65-F5344CB8AC3E}">
        <p14:creationId xmlns:p14="http://schemas.microsoft.com/office/powerpoint/2010/main" val="980748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75684" y="895319"/>
            <a:ext cx="8265042" cy="1200824"/>
          </a:xfrm>
        </p:spPr>
        <p:txBody>
          <a:bodyPr>
            <a:normAutofit/>
          </a:bodyPr>
          <a:lstStyle/>
          <a:p>
            <a:pPr algn="just"/>
            <a:r>
              <a:rPr lang="en-US" sz="1600"/>
              <a:t>The refrigeration system accounts for 70% - 75% of the total electricity consumption of the aquatic plant. 
 In particular, the freezing system (as part of the refrigeration system) is the largest electricity consumer, accounting for 35–55% of total consumption.</a:t>
            </a:r>
            <a:endParaRPr lang="en-MY" sz="1600" dirty="0"/>
          </a:p>
        </p:txBody>
      </p:sp>
      <p:sp>
        <p:nvSpPr>
          <p:cNvPr id="9" name="Content Placeholder 3">
            <a:extLst>
              <a:ext uri="{FF2B5EF4-FFF2-40B4-BE49-F238E27FC236}">
                <a16:creationId xmlns:a16="http://schemas.microsoft.com/office/drawing/2014/main" id="{6645F06A-EECD-41BF-ACA2-214221B6B8DE}"/>
              </a:ext>
            </a:extLst>
          </p:cNvPr>
          <p:cNvSpPr txBox="1">
            <a:spLocks/>
          </p:cNvSpPr>
          <p:nvPr/>
        </p:nvSpPr>
        <p:spPr>
          <a:xfrm>
            <a:off x="2356542" y="4444182"/>
            <a:ext cx="1440589"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200">
                <a:solidFill>
                  <a:schemeClr val="tx1"/>
                </a:solidFill>
                <a:latin typeface="+mn-lt"/>
              </a:rPr>
              <a:t>Fish Processing</a:t>
            </a:r>
            <a:endParaRPr lang="en-US" sz="1200" dirty="0">
              <a:solidFill>
                <a:schemeClr val="tx1"/>
              </a:solidFill>
              <a:latin typeface="+mn-lt"/>
            </a:endParaRPr>
          </a:p>
          <a:p>
            <a:pPr marL="0" indent="0" algn="just">
              <a:spcBef>
                <a:spcPts val="450"/>
              </a:spcBef>
              <a:spcAft>
                <a:spcPts val="450"/>
              </a:spcAft>
              <a:buNone/>
            </a:pPr>
            <a:endParaRPr lang="en-US" altLang="en-US" sz="1200" dirty="0">
              <a:solidFill>
                <a:schemeClr val="tx1"/>
              </a:solidFill>
              <a:latin typeface="+mn-lt"/>
              <a:ea typeface="ＭＳ Ｐゴシック" panose="020B0600070205080204" pitchFamily="34" charset="-128"/>
            </a:endParaRPr>
          </a:p>
        </p:txBody>
      </p:sp>
      <p:sp>
        <p:nvSpPr>
          <p:cNvPr id="10" name="Content Placeholder 3">
            <a:extLst>
              <a:ext uri="{FF2B5EF4-FFF2-40B4-BE49-F238E27FC236}">
                <a16:creationId xmlns:a16="http://schemas.microsoft.com/office/drawing/2014/main" id="{7D794FB4-EEAC-4B48-B5F6-56D5826AB6C4}"/>
              </a:ext>
            </a:extLst>
          </p:cNvPr>
          <p:cNvSpPr txBox="1">
            <a:spLocks/>
          </p:cNvSpPr>
          <p:nvPr/>
        </p:nvSpPr>
        <p:spPr>
          <a:xfrm>
            <a:off x="5921541" y="4444182"/>
            <a:ext cx="1679435"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200">
                <a:solidFill>
                  <a:schemeClr val="tx1"/>
                </a:solidFill>
                <a:latin typeface="+mn-lt"/>
              </a:rPr>
              <a:t>Shrimp Processing</a:t>
            </a:r>
            <a:endParaRPr lang="en-US" sz="1200" dirty="0">
              <a:solidFill>
                <a:schemeClr val="tx1"/>
              </a:solidFill>
              <a:latin typeface="+mn-lt"/>
            </a:endParaRPr>
          </a:p>
          <a:p>
            <a:pPr marL="0" indent="0" algn="just">
              <a:spcBef>
                <a:spcPts val="450"/>
              </a:spcBef>
              <a:spcAft>
                <a:spcPts val="450"/>
              </a:spcAft>
              <a:buNone/>
            </a:pPr>
            <a:endParaRPr lang="en-US" altLang="en-US" sz="1200" dirty="0">
              <a:solidFill>
                <a:schemeClr val="tx1"/>
              </a:solidFill>
              <a:latin typeface="+mn-lt"/>
              <a:ea typeface="ＭＳ Ｐゴシック" panose="020B0600070205080204" pitchFamily="34" charset="-128"/>
            </a:endParaRPr>
          </a:p>
        </p:txBody>
      </p:sp>
      <p:grpSp>
        <p:nvGrpSpPr>
          <p:cNvPr id="33" name="Group 32">
            <a:extLst>
              <a:ext uri="{FF2B5EF4-FFF2-40B4-BE49-F238E27FC236}">
                <a16:creationId xmlns:a16="http://schemas.microsoft.com/office/drawing/2014/main" id="{4E962F61-410F-4510-ADB6-976F9C647B86}"/>
              </a:ext>
            </a:extLst>
          </p:cNvPr>
          <p:cNvGrpSpPr/>
          <p:nvPr/>
        </p:nvGrpSpPr>
        <p:grpSpPr>
          <a:xfrm>
            <a:off x="4785332" y="2010045"/>
            <a:ext cx="3504744" cy="2310897"/>
            <a:chOff x="4986528" y="2000620"/>
            <a:chExt cx="3504744" cy="2310897"/>
          </a:xfrm>
        </p:grpSpPr>
        <p:pic>
          <p:nvPicPr>
            <p:cNvPr id="15" name="Picture 14">
              <a:extLst>
                <a:ext uri="{FF2B5EF4-FFF2-40B4-BE49-F238E27FC236}">
                  <a16:creationId xmlns:a16="http://schemas.microsoft.com/office/drawing/2014/main" id="{4E4D13BC-9138-4CD8-A389-972FAB5D3989}"/>
                </a:ext>
              </a:extLst>
            </p:cNvPr>
            <p:cNvPicPr>
              <a:picLocks noChangeAspect="1"/>
            </p:cNvPicPr>
            <p:nvPr/>
          </p:nvPicPr>
          <p:blipFill>
            <a:blip r:embed="rId2"/>
            <a:stretch>
              <a:fillRect/>
            </a:stretch>
          </p:blipFill>
          <p:spPr>
            <a:xfrm>
              <a:off x="4986528" y="2000620"/>
              <a:ext cx="3504744" cy="2310897"/>
            </a:xfrm>
            <a:prstGeom prst="rect">
              <a:avLst/>
            </a:prstGeom>
          </p:spPr>
        </p:pic>
        <p:sp>
          <p:nvSpPr>
            <p:cNvPr id="8" name="Rectangle 7">
              <a:extLst>
                <a:ext uri="{FF2B5EF4-FFF2-40B4-BE49-F238E27FC236}">
                  <a16:creationId xmlns:a16="http://schemas.microsoft.com/office/drawing/2014/main" id="{6A80D325-6C27-4D0E-8C86-F763686C4187}"/>
                </a:ext>
              </a:extLst>
            </p:cNvPr>
            <p:cNvSpPr/>
            <p:nvPr/>
          </p:nvSpPr>
          <p:spPr>
            <a:xfrm>
              <a:off x="5461408" y="204153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Wastewater Treatment</a:t>
              </a:r>
            </a:p>
            <a:p>
              <a:pPr algn="ctr"/>
              <a:r>
                <a:rPr lang="vi-VN" sz="600">
                  <a:solidFill>
                    <a:schemeClr val="tx1"/>
                  </a:solidFill>
                </a:rPr>
                <a:t>4%</a:t>
              </a:r>
              <a:endParaRPr lang="en-US" sz="600">
                <a:solidFill>
                  <a:schemeClr val="tx1"/>
                </a:solidFill>
              </a:endParaRPr>
            </a:p>
          </p:txBody>
        </p:sp>
        <p:sp>
          <p:nvSpPr>
            <p:cNvPr id="16" name="Rectangle 15">
              <a:extLst>
                <a:ext uri="{FF2B5EF4-FFF2-40B4-BE49-F238E27FC236}">
                  <a16:creationId xmlns:a16="http://schemas.microsoft.com/office/drawing/2014/main" id="{E1DA6791-F539-4426-A5A1-4E925557AD17}"/>
                </a:ext>
              </a:extLst>
            </p:cNvPr>
            <p:cNvSpPr/>
            <p:nvPr/>
          </p:nvSpPr>
          <p:spPr>
            <a:xfrm>
              <a:off x="7655012" y="2096143"/>
              <a:ext cx="440476" cy="389271"/>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Other 11% </a:t>
              </a:r>
              <a:endParaRPr lang="en-US" sz="700">
                <a:solidFill>
                  <a:schemeClr val="tx1"/>
                </a:solidFill>
              </a:endParaRPr>
            </a:p>
          </p:txBody>
        </p:sp>
        <p:sp>
          <p:nvSpPr>
            <p:cNvPr id="17" name="Rectangle 16">
              <a:extLst>
                <a:ext uri="{FF2B5EF4-FFF2-40B4-BE49-F238E27FC236}">
                  <a16:creationId xmlns:a16="http://schemas.microsoft.com/office/drawing/2014/main" id="{E8E03D29-8252-498A-9C15-BBD93D7792BB}"/>
                </a:ext>
              </a:extLst>
            </p:cNvPr>
            <p:cNvSpPr/>
            <p:nvPr/>
          </p:nvSpPr>
          <p:spPr>
            <a:xfrm>
              <a:off x="7884807" y="2895590"/>
              <a:ext cx="563793" cy="389271"/>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Freezing48%</a:t>
              </a:r>
              <a:endParaRPr lang="en-US" sz="700">
                <a:solidFill>
                  <a:schemeClr val="tx1"/>
                </a:solidFill>
              </a:endParaRPr>
            </a:p>
          </p:txBody>
        </p:sp>
        <p:sp>
          <p:nvSpPr>
            <p:cNvPr id="18" name="Rectangle 17">
              <a:extLst>
                <a:ext uri="{FF2B5EF4-FFF2-40B4-BE49-F238E27FC236}">
                  <a16:creationId xmlns:a16="http://schemas.microsoft.com/office/drawing/2014/main" id="{811414C6-395C-461D-BD03-9AC0E0941346}"/>
                </a:ext>
              </a:extLst>
            </p:cNvPr>
            <p:cNvSpPr/>
            <p:nvPr/>
          </p:nvSpPr>
          <p:spPr>
            <a:xfrm>
              <a:off x="5084064" y="278198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Light</a:t>
              </a:r>
            </a:p>
            <a:p>
              <a:pPr algn="ctr"/>
              <a:r>
                <a:rPr lang="vi-VN" sz="700">
                  <a:solidFill>
                    <a:schemeClr val="tx1"/>
                  </a:solidFill>
                </a:rPr>
                <a:t>4%</a:t>
              </a:r>
              <a:endParaRPr lang="en-US" sz="700">
                <a:solidFill>
                  <a:schemeClr val="tx1"/>
                </a:solidFill>
              </a:endParaRPr>
            </a:p>
          </p:txBody>
        </p:sp>
        <p:sp>
          <p:nvSpPr>
            <p:cNvPr id="19" name="Rectangle 18">
              <a:extLst>
                <a:ext uri="{FF2B5EF4-FFF2-40B4-BE49-F238E27FC236}">
                  <a16:creationId xmlns:a16="http://schemas.microsoft.com/office/drawing/2014/main" id="{8C70D431-C2B0-46B9-9CE5-B077E4FE04AA}"/>
                </a:ext>
              </a:extLst>
            </p:cNvPr>
            <p:cNvSpPr/>
            <p:nvPr/>
          </p:nvSpPr>
          <p:spPr>
            <a:xfrm>
              <a:off x="5084064" y="3156067"/>
              <a:ext cx="463296" cy="389270"/>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Air conditioning</a:t>
              </a:r>
            </a:p>
            <a:p>
              <a:pPr algn="ctr"/>
              <a:r>
                <a:rPr lang="vi-VN" sz="700">
                  <a:solidFill>
                    <a:schemeClr val="tx1"/>
                  </a:solidFill>
                </a:rPr>
                <a:t>7%</a:t>
              </a:r>
              <a:endParaRPr lang="en-US" sz="700">
                <a:solidFill>
                  <a:schemeClr val="tx1"/>
                </a:solidFill>
              </a:endParaRPr>
            </a:p>
          </p:txBody>
        </p:sp>
        <p:sp>
          <p:nvSpPr>
            <p:cNvPr id="20" name="Rectangle 19">
              <a:extLst>
                <a:ext uri="{FF2B5EF4-FFF2-40B4-BE49-F238E27FC236}">
                  <a16:creationId xmlns:a16="http://schemas.microsoft.com/office/drawing/2014/main" id="{E0B618D8-15F0-49F0-84CD-81BB979FE3F0}"/>
                </a:ext>
              </a:extLst>
            </p:cNvPr>
            <p:cNvSpPr/>
            <p:nvPr/>
          </p:nvSpPr>
          <p:spPr>
            <a:xfrm>
              <a:off x="5084064" y="3585891"/>
              <a:ext cx="688848"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Cold water</a:t>
              </a:r>
            </a:p>
            <a:p>
              <a:pPr algn="ctr"/>
              <a:r>
                <a:rPr lang="vi-VN" sz="700">
                  <a:solidFill>
                    <a:schemeClr val="tx1"/>
                  </a:solidFill>
                </a:rPr>
                <a:t>3%</a:t>
              </a:r>
              <a:endParaRPr lang="en-US" sz="700">
                <a:solidFill>
                  <a:schemeClr val="tx1"/>
                </a:solidFill>
              </a:endParaRPr>
            </a:p>
          </p:txBody>
        </p:sp>
        <p:sp>
          <p:nvSpPr>
            <p:cNvPr id="21" name="Rectangle 20">
              <a:extLst>
                <a:ext uri="{FF2B5EF4-FFF2-40B4-BE49-F238E27FC236}">
                  <a16:creationId xmlns:a16="http://schemas.microsoft.com/office/drawing/2014/main" id="{2F240DA6-98EE-4863-BC65-FDC706688C56}"/>
                </a:ext>
              </a:extLst>
            </p:cNvPr>
            <p:cNvSpPr/>
            <p:nvPr/>
          </p:nvSpPr>
          <p:spPr>
            <a:xfrm>
              <a:off x="5199888" y="3939941"/>
              <a:ext cx="45096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Flake ice</a:t>
              </a:r>
            </a:p>
            <a:p>
              <a:pPr algn="ctr"/>
              <a:r>
                <a:rPr lang="vi-VN" sz="700">
                  <a:solidFill>
                    <a:schemeClr val="tx1"/>
                  </a:solidFill>
                </a:rPr>
                <a:t>10%</a:t>
              </a:r>
              <a:endParaRPr lang="en-US" sz="700">
                <a:solidFill>
                  <a:schemeClr val="tx1"/>
                </a:solidFill>
              </a:endParaRPr>
            </a:p>
          </p:txBody>
        </p:sp>
        <p:sp>
          <p:nvSpPr>
            <p:cNvPr id="22" name="Rectangle 21">
              <a:extLst>
                <a:ext uri="{FF2B5EF4-FFF2-40B4-BE49-F238E27FC236}">
                  <a16:creationId xmlns:a16="http://schemas.microsoft.com/office/drawing/2014/main" id="{935126DE-4B6A-40B9-AC51-2755BC20C701}"/>
                </a:ext>
              </a:extLst>
            </p:cNvPr>
            <p:cNvSpPr/>
            <p:nvPr/>
          </p:nvSpPr>
          <p:spPr>
            <a:xfrm>
              <a:off x="5925312" y="3946037"/>
              <a:ext cx="53613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storage 10%</a:t>
              </a:r>
              <a:endParaRPr lang="en-US" sz="700">
                <a:solidFill>
                  <a:schemeClr val="tx1"/>
                </a:solidFill>
              </a:endParaRPr>
            </a:p>
          </p:txBody>
        </p:sp>
        <p:sp>
          <p:nvSpPr>
            <p:cNvPr id="23" name="Rectangle 22">
              <a:extLst>
                <a:ext uri="{FF2B5EF4-FFF2-40B4-BE49-F238E27FC236}">
                  <a16:creationId xmlns:a16="http://schemas.microsoft.com/office/drawing/2014/main" id="{E6DFE15F-9625-4304-9865-F39901372EA9}"/>
                </a:ext>
              </a:extLst>
            </p:cNvPr>
            <p:cNvSpPr/>
            <p:nvPr/>
          </p:nvSpPr>
          <p:spPr>
            <a:xfrm>
              <a:off x="5123774" y="241561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Water Supply</a:t>
              </a:r>
            </a:p>
            <a:p>
              <a:pPr algn="ctr"/>
              <a:r>
                <a:rPr lang="vi-VN" sz="700">
                  <a:solidFill>
                    <a:schemeClr val="tx1"/>
                  </a:solidFill>
                </a:rPr>
                <a:t>3%</a:t>
              </a:r>
              <a:endParaRPr lang="en-US" sz="700">
                <a:solidFill>
                  <a:schemeClr val="tx1"/>
                </a:solidFill>
              </a:endParaRPr>
            </a:p>
          </p:txBody>
        </p:sp>
      </p:grpSp>
      <p:grpSp>
        <p:nvGrpSpPr>
          <p:cNvPr id="34" name="Group 33">
            <a:extLst>
              <a:ext uri="{FF2B5EF4-FFF2-40B4-BE49-F238E27FC236}">
                <a16:creationId xmlns:a16="http://schemas.microsoft.com/office/drawing/2014/main" id="{CB267021-A9E1-4917-AB5E-C5CD2A59FFD0}"/>
              </a:ext>
            </a:extLst>
          </p:cNvPr>
          <p:cNvGrpSpPr/>
          <p:nvPr/>
        </p:nvGrpSpPr>
        <p:grpSpPr>
          <a:xfrm>
            <a:off x="1294890" y="2110581"/>
            <a:ext cx="3410861" cy="2212115"/>
            <a:chOff x="1118801" y="2104535"/>
            <a:chExt cx="3410861" cy="2212115"/>
          </a:xfrm>
        </p:grpSpPr>
        <p:pic>
          <p:nvPicPr>
            <p:cNvPr id="14" name="Picture 13">
              <a:extLst>
                <a:ext uri="{FF2B5EF4-FFF2-40B4-BE49-F238E27FC236}">
                  <a16:creationId xmlns:a16="http://schemas.microsoft.com/office/drawing/2014/main" id="{37193314-04C4-41DA-838D-A345B2B483F6}"/>
                </a:ext>
              </a:extLst>
            </p:cNvPr>
            <p:cNvPicPr>
              <a:picLocks noChangeAspect="1"/>
            </p:cNvPicPr>
            <p:nvPr/>
          </p:nvPicPr>
          <p:blipFill>
            <a:blip r:embed="rId3"/>
            <a:stretch>
              <a:fillRect/>
            </a:stretch>
          </p:blipFill>
          <p:spPr>
            <a:xfrm>
              <a:off x="1164566" y="2104535"/>
              <a:ext cx="3365096" cy="2212115"/>
            </a:xfrm>
            <a:prstGeom prst="rect">
              <a:avLst/>
            </a:prstGeom>
          </p:spPr>
        </p:pic>
        <p:sp>
          <p:nvSpPr>
            <p:cNvPr id="24" name="Rectangle 23">
              <a:extLst>
                <a:ext uri="{FF2B5EF4-FFF2-40B4-BE49-F238E27FC236}">
                  <a16:creationId xmlns:a16="http://schemas.microsoft.com/office/drawing/2014/main" id="{74B84F13-6298-4D80-80AD-4706C5D4F907}"/>
                </a:ext>
              </a:extLst>
            </p:cNvPr>
            <p:cNvSpPr/>
            <p:nvPr/>
          </p:nvSpPr>
          <p:spPr>
            <a:xfrm>
              <a:off x="3716934" y="2125816"/>
              <a:ext cx="47188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Other 9%</a:t>
              </a:r>
              <a:endParaRPr lang="en-US" sz="700">
                <a:solidFill>
                  <a:schemeClr val="tx1"/>
                </a:solidFill>
              </a:endParaRPr>
            </a:p>
          </p:txBody>
        </p:sp>
        <p:sp>
          <p:nvSpPr>
            <p:cNvPr id="25" name="Rectangle 24">
              <a:extLst>
                <a:ext uri="{FF2B5EF4-FFF2-40B4-BE49-F238E27FC236}">
                  <a16:creationId xmlns:a16="http://schemas.microsoft.com/office/drawing/2014/main" id="{7AD9C40C-82C1-427F-824F-281D5406930E}"/>
                </a:ext>
              </a:extLst>
            </p:cNvPr>
            <p:cNvSpPr/>
            <p:nvPr/>
          </p:nvSpPr>
          <p:spPr>
            <a:xfrm>
              <a:off x="1414272" y="3606415"/>
              <a:ext cx="665332"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Air conditioning</a:t>
              </a:r>
            </a:p>
            <a:p>
              <a:pPr algn="ctr"/>
              <a:r>
                <a:rPr lang="vi-VN" sz="700">
                  <a:solidFill>
                    <a:schemeClr val="tx1"/>
                  </a:solidFill>
                </a:rPr>
                <a:t>4%</a:t>
              </a:r>
              <a:endParaRPr lang="en-US" sz="700">
                <a:solidFill>
                  <a:schemeClr val="tx1"/>
                </a:solidFill>
              </a:endParaRPr>
            </a:p>
          </p:txBody>
        </p:sp>
        <p:sp>
          <p:nvSpPr>
            <p:cNvPr id="26" name="Rectangle 25">
              <a:extLst>
                <a:ext uri="{FF2B5EF4-FFF2-40B4-BE49-F238E27FC236}">
                  <a16:creationId xmlns:a16="http://schemas.microsoft.com/office/drawing/2014/main" id="{278052FC-9C7F-4E51-9EDE-F0A323BCC744}"/>
                </a:ext>
              </a:extLst>
            </p:cNvPr>
            <p:cNvSpPr/>
            <p:nvPr/>
          </p:nvSpPr>
          <p:spPr>
            <a:xfrm>
              <a:off x="1715189" y="3951919"/>
              <a:ext cx="47188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Flake ice</a:t>
              </a:r>
            </a:p>
            <a:p>
              <a:pPr algn="ctr"/>
              <a:r>
                <a:rPr lang="vi-VN" sz="700">
                  <a:solidFill>
                    <a:schemeClr val="tx1"/>
                  </a:solidFill>
                </a:rPr>
                <a:t>17%</a:t>
              </a:r>
              <a:endParaRPr lang="en-US" sz="700">
                <a:solidFill>
                  <a:schemeClr val="tx1"/>
                </a:solidFill>
              </a:endParaRPr>
            </a:p>
          </p:txBody>
        </p:sp>
        <p:sp>
          <p:nvSpPr>
            <p:cNvPr id="27" name="Rectangle 26">
              <a:extLst>
                <a:ext uri="{FF2B5EF4-FFF2-40B4-BE49-F238E27FC236}">
                  <a16:creationId xmlns:a16="http://schemas.microsoft.com/office/drawing/2014/main" id="{7F2B3DEB-E07D-4DC5-A9A3-FCDAFCDD9E88}"/>
                </a:ext>
              </a:extLst>
            </p:cNvPr>
            <p:cNvSpPr/>
            <p:nvPr/>
          </p:nvSpPr>
          <p:spPr>
            <a:xfrm>
              <a:off x="2243328" y="3964111"/>
              <a:ext cx="494370"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Storage</a:t>
              </a:r>
            </a:p>
            <a:p>
              <a:pPr algn="ctr"/>
              <a:r>
                <a:rPr lang="vi-VN" sz="700">
                  <a:solidFill>
                    <a:schemeClr val="tx1"/>
                  </a:solidFill>
                </a:rPr>
                <a:t> 8%</a:t>
              </a:r>
              <a:endParaRPr lang="en-US" sz="700">
                <a:solidFill>
                  <a:schemeClr val="tx1"/>
                </a:solidFill>
              </a:endParaRPr>
            </a:p>
          </p:txBody>
        </p:sp>
        <p:sp>
          <p:nvSpPr>
            <p:cNvPr id="28" name="Rectangle 27">
              <a:extLst>
                <a:ext uri="{FF2B5EF4-FFF2-40B4-BE49-F238E27FC236}">
                  <a16:creationId xmlns:a16="http://schemas.microsoft.com/office/drawing/2014/main" id="{01CF1CA7-3E41-48D6-A702-9D96E8D34C6D}"/>
                </a:ext>
              </a:extLst>
            </p:cNvPr>
            <p:cNvSpPr/>
            <p:nvPr/>
          </p:nvSpPr>
          <p:spPr>
            <a:xfrm>
              <a:off x="3939992" y="3058055"/>
              <a:ext cx="553628"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Freezing50%</a:t>
              </a:r>
              <a:endParaRPr lang="en-US" sz="700">
                <a:solidFill>
                  <a:schemeClr val="tx1"/>
                </a:solidFill>
              </a:endParaRPr>
            </a:p>
          </p:txBody>
        </p:sp>
        <p:sp>
          <p:nvSpPr>
            <p:cNvPr id="29" name="Rectangle 28">
              <a:extLst>
                <a:ext uri="{FF2B5EF4-FFF2-40B4-BE49-F238E27FC236}">
                  <a16:creationId xmlns:a16="http://schemas.microsoft.com/office/drawing/2014/main" id="{2F07A1B7-8AAD-4188-8F2D-FE72AB49F576}"/>
                </a:ext>
              </a:extLst>
            </p:cNvPr>
            <p:cNvSpPr/>
            <p:nvPr/>
          </p:nvSpPr>
          <p:spPr>
            <a:xfrm>
              <a:off x="1202873" y="2125816"/>
              <a:ext cx="1214731"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Hot water 3%</a:t>
              </a:r>
              <a:endParaRPr lang="en-US" sz="900">
                <a:solidFill>
                  <a:schemeClr val="tx1"/>
                </a:solidFill>
              </a:endParaRPr>
            </a:p>
          </p:txBody>
        </p:sp>
        <p:sp>
          <p:nvSpPr>
            <p:cNvPr id="30" name="Rectangle 29">
              <a:extLst>
                <a:ext uri="{FF2B5EF4-FFF2-40B4-BE49-F238E27FC236}">
                  <a16:creationId xmlns:a16="http://schemas.microsoft.com/office/drawing/2014/main" id="{90405509-E48C-428B-969A-156F87162416}"/>
                </a:ext>
              </a:extLst>
            </p:cNvPr>
            <p:cNvSpPr/>
            <p:nvPr/>
          </p:nvSpPr>
          <p:spPr>
            <a:xfrm>
              <a:off x="1234433" y="2464774"/>
              <a:ext cx="59023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Wastewater Treatment</a:t>
              </a:r>
            </a:p>
            <a:p>
              <a:pPr algn="ctr"/>
              <a:r>
                <a:rPr lang="vi-VN" sz="700">
                  <a:solidFill>
                    <a:schemeClr val="tx1"/>
                  </a:solidFill>
                </a:rPr>
                <a:t>3%</a:t>
              </a:r>
              <a:endParaRPr lang="en-US" sz="700">
                <a:solidFill>
                  <a:schemeClr val="tx1"/>
                </a:solidFill>
              </a:endParaRPr>
            </a:p>
          </p:txBody>
        </p:sp>
        <p:sp>
          <p:nvSpPr>
            <p:cNvPr id="31" name="Rectangle 30">
              <a:extLst>
                <a:ext uri="{FF2B5EF4-FFF2-40B4-BE49-F238E27FC236}">
                  <a16:creationId xmlns:a16="http://schemas.microsoft.com/office/drawing/2014/main" id="{6B07AC82-4254-48AD-9090-D9BA2B0A80B8}"/>
                </a:ext>
              </a:extLst>
            </p:cNvPr>
            <p:cNvSpPr/>
            <p:nvPr/>
          </p:nvSpPr>
          <p:spPr>
            <a:xfrm>
              <a:off x="1118801" y="2797951"/>
              <a:ext cx="71501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Water Supply</a:t>
              </a:r>
            </a:p>
            <a:p>
              <a:pPr algn="ctr"/>
              <a:r>
                <a:rPr lang="vi-VN" sz="700">
                  <a:solidFill>
                    <a:schemeClr val="tx1"/>
                  </a:solidFill>
                </a:rPr>
                <a:t>4%</a:t>
              </a:r>
              <a:endParaRPr lang="en-US" sz="700">
                <a:solidFill>
                  <a:schemeClr val="tx1"/>
                </a:solidFill>
              </a:endParaRPr>
            </a:p>
          </p:txBody>
        </p:sp>
        <p:sp>
          <p:nvSpPr>
            <p:cNvPr id="32" name="Rectangle 31">
              <a:extLst>
                <a:ext uri="{FF2B5EF4-FFF2-40B4-BE49-F238E27FC236}">
                  <a16:creationId xmlns:a16="http://schemas.microsoft.com/office/drawing/2014/main" id="{5245AC84-F2E0-4C39-9A24-109F79668C99}"/>
                </a:ext>
              </a:extLst>
            </p:cNvPr>
            <p:cNvSpPr/>
            <p:nvPr/>
          </p:nvSpPr>
          <p:spPr>
            <a:xfrm>
              <a:off x="1121894" y="3260911"/>
              <a:ext cx="715017"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Light</a:t>
              </a:r>
            </a:p>
            <a:p>
              <a:pPr algn="ctr"/>
              <a:r>
                <a:rPr lang="vi-VN" sz="700">
                  <a:solidFill>
                    <a:schemeClr val="tx1"/>
                  </a:solidFill>
                </a:rPr>
                <a:t>2%</a:t>
              </a:r>
              <a:endParaRPr lang="en-US" sz="700">
                <a:solidFill>
                  <a:schemeClr val="tx1"/>
                </a:solidFill>
              </a:endParaRPr>
            </a:p>
          </p:txBody>
        </p:sp>
      </p:grpSp>
      <p:sp>
        <p:nvSpPr>
          <p:cNvPr id="35"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198175094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40241" y="901978"/>
            <a:ext cx="8347483" cy="1782198"/>
          </a:xfrm>
        </p:spPr>
        <p:txBody>
          <a:bodyPr>
            <a:noAutofit/>
          </a:bodyPr>
          <a:lstStyle/>
          <a:p>
            <a:pPr marL="231775" indent="-231775" algn="just"/>
            <a:r>
              <a:rPr lang="en-US" sz="1400"/>
              <a:t>The refrigeration system of the factory includes refrigeration compressors, freezing equipment (IQF, CF, ABF), warehouses, rocks, etc. In addition, the refrigeration system also has an evaporative condenser (or cooling tower).
The refrigerant used is NH3 or R22.
Continuous and individual systems. For continuous refrigeration systems, these compressors are divided into 3 systems: -45oC system, -40oC system and -28oC system</a:t>
            </a:r>
            <a:r>
              <a:rPr lang="en-MY" sz="1400"/>
              <a:t>.</a:t>
            </a:r>
            <a:endParaRPr lang="en-GB" sz="1400" dirty="0"/>
          </a:p>
          <a:p>
            <a:pPr marL="342900" indent="-342900" algn="just">
              <a:buFont typeface="+mj-lt"/>
              <a:buAutoNum type="alphaLcPeriod"/>
            </a:pPr>
            <a:endParaRPr lang="en-US" sz="1400" dirty="0"/>
          </a:p>
          <a:p>
            <a:pPr marL="0" indent="0" algn="just">
              <a:spcBef>
                <a:spcPts val="450"/>
              </a:spcBef>
              <a:spcAft>
                <a:spcPts val="450"/>
              </a:spcAft>
              <a:buNone/>
            </a:pPr>
            <a:endParaRPr lang="en-US" altLang="en-US" sz="14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0591D15B-6CAB-4DA9-8419-DD54BF01769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04049" y="2787774"/>
            <a:ext cx="2420888" cy="1815666"/>
          </a:xfrm>
          <a:prstGeom prst="rect">
            <a:avLst/>
          </a:prstGeom>
        </p:spPr>
      </p:pic>
      <p:pic>
        <p:nvPicPr>
          <p:cNvPr id="12" name="Picture 11">
            <a:extLst>
              <a:ext uri="{FF2B5EF4-FFF2-40B4-BE49-F238E27FC236}">
                <a16:creationId xmlns:a16="http://schemas.microsoft.com/office/drawing/2014/main" id="{CF956582-ED0C-4DE5-8DED-894B87E5C38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330752" y="2774687"/>
            <a:ext cx="2420888" cy="1815666"/>
          </a:xfrm>
          <a:prstGeom prst="rect">
            <a:avLst/>
          </a:prstGeom>
        </p:spPr>
      </p:pic>
      <p:sp>
        <p:nvSpPr>
          <p:cNvPr id="7"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207149067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55200" y="1002349"/>
            <a:ext cx="8233599" cy="2253941"/>
          </a:xfrm>
        </p:spPr>
        <p:txBody>
          <a:bodyPr>
            <a:noAutofit/>
          </a:bodyPr>
          <a:lstStyle/>
          <a:p>
            <a:pPr marL="385763" indent="-385763" algn="just">
              <a:buFont typeface="+mj-lt"/>
              <a:buAutoNum type="romanLcPeriod"/>
            </a:pPr>
            <a:r>
              <a:rPr lang="en-US" sz="1600" dirty="0"/>
              <a:t>Do not operate cold storage, flakes with freezing equipment above the same boiling temperature
Evaporative Pressure Optimization
Limit IQF conveyor belts running idle and underloaded.
Proper operation of freezers</a:t>
            </a:r>
          </a:p>
        </p:txBody>
      </p:sp>
      <p:sp>
        <p:nvSpPr>
          <p:cNvPr id="7" name="TextBox 6">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pic>
        <p:nvPicPr>
          <p:cNvPr id="3074" name="Picture 2" descr="Image result for cap dong iQF">
            <a:extLst>
              <a:ext uri="{FF2B5EF4-FFF2-40B4-BE49-F238E27FC236}">
                <a16:creationId xmlns:a16="http://schemas.microsoft.com/office/drawing/2014/main" id="{73DC46E3-5CBC-452A-8531-26DB05DE8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941" y="2988053"/>
            <a:ext cx="2621756" cy="97869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7357E7B-2C48-48A0-B46B-B83C5B3B00F1}"/>
              </a:ext>
            </a:extLst>
          </p:cNvPr>
          <p:cNvPicPr>
            <a:picLocks noChangeAspect="1"/>
          </p:cNvPicPr>
          <p:nvPr/>
        </p:nvPicPr>
        <p:blipFill rotWithShape="1">
          <a:blip r:embed="rId4"/>
          <a:srcRect l="22741" t="25566" r="34372" b="15737"/>
          <a:stretch/>
        </p:blipFill>
        <p:spPr>
          <a:xfrm>
            <a:off x="3789249" y="2467447"/>
            <a:ext cx="2187243" cy="1682994"/>
          </a:xfrm>
          <a:prstGeom prst="rect">
            <a:avLst/>
          </a:prstGeom>
        </p:spPr>
      </p:pic>
      <p:pic>
        <p:nvPicPr>
          <p:cNvPr id="3" name="Picture 2">
            <a:extLst>
              <a:ext uri="{FF2B5EF4-FFF2-40B4-BE49-F238E27FC236}">
                <a16:creationId xmlns:a16="http://schemas.microsoft.com/office/drawing/2014/main" id="{5470CBDE-0917-41D0-B87D-F1B649C17D9F}"/>
              </a:ext>
            </a:extLst>
          </p:cNvPr>
          <p:cNvPicPr>
            <a:picLocks noChangeAspect="1"/>
          </p:cNvPicPr>
          <p:nvPr/>
        </p:nvPicPr>
        <p:blipFill>
          <a:blip r:embed="rId5"/>
          <a:stretch>
            <a:fillRect/>
          </a:stretch>
        </p:blipFill>
        <p:spPr>
          <a:xfrm>
            <a:off x="6419575" y="2713086"/>
            <a:ext cx="1526904" cy="1507887"/>
          </a:xfrm>
          <a:prstGeom prst="rect">
            <a:avLst/>
          </a:prstGeom>
        </p:spPr>
      </p:pic>
    </p:spTree>
    <p:extLst>
      <p:ext uri="{BB962C8B-B14F-4D97-AF65-F5344CB8AC3E}">
        <p14:creationId xmlns:p14="http://schemas.microsoft.com/office/powerpoint/2010/main" val="384303458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95341" y="1043080"/>
            <a:ext cx="3306327" cy="3604091"/>
          </a:xfrm>
        </p:spPr>
        <p:txBody>
          <a:bodyPr>
            <a:normAutofit fontScale="92500"/>
          </a:bodyPr>
          <a:lstStyle/>
          <a:p>
            <a:pPr marL="342900" indent="-342900" algn="just">
              <a:buFont typeface="+mj-lt"/>
              <a:buAutoNum type="alphaLcPeriod"/>
            </a:pPr>
            <a:r>
              <a:rPr lang="en-US" sz="1400" b="1" dirty="0"/>
              <a:t>Don’t operate cold storage / flake ice on the same (low) boiling/evaporating temperature as IQF &amp; other low-temp loads</a:t>
            </a:r>
            <a:endParaRPr lang="en-US" sz="1400" dirty="0"/>
          </a:p>
          <a:p>
            <a:pPr marL="0" indent="0" algn="just">
              <a:buNone/>
            </a:pPr>
            <a:endParaRPr lang="en-US" sz="1400" dirty="0"/>
          </a:p>
          <a:p>
            <a:pPr marL="0" indent="0" algn="just">
              <a:buNone/>
            </a:pPr>
            <a:r>
              <a:rPr lang="en-US" sz="1400" dirty="0"/>
              <a:t>Separate suction groups into 3 systems: system - 45</a:t>
            </a:r>
            <a:r>
              <a:rPr lang="en-US" sz="1400" baseline="30000" dirty="0"/>
              <a:t>0</a:t>
            </a:r>
            <a:r>
              <a:rPr lang="en-US" sz="1400" dirty="0"/>
              <a:t>C, system - 40</a:t>
            </a:r>
            <a:r>
              <a:rPr lang="en-US" sz="1400" baseline="30000" dirty="0"/>
              <a:t>o</a:t>
            </a:r>
            <a:r>
              <a:rPr lang="en-US" sz="1400" dirty="0"/>
              <a:t>C and -28</a:t>
            </a:r>
            <a:r>
              <a:rPr lang="en-US" sz="1400" baseline="30000" dirty="0"/>
              <a:t>o</a:t>
            </a:r>
            <a:r>
              <a:rPr lang="en-US" sz="1400" dirty="0"/>
              <a:t>C system</a:t>
            </a:r>
            <a:r>
              <a:rPr lang="en-MY" sz="1400" dirty="0"/>
              <a:t>.</a:t>
            </a:r>
          </a:p>
          <a:p>
            <a:pPr marL="0" indent="0" algn="just">
              <a:buNone/>
            </a:pPr>
            <a:r>
              <a:rPr lang="en-MY" sz="1400" dirty="0"/>
              <a:t>=&gt; </a:t>
            </a:r>
            <a:r>
              <a:rPr lang="en-US" sz="1400" dirty="0"/>
              <a:t>so each can run at the </a:t>
            </a:r>
            <a:r>
              <a:rPr lang="en-US" sz="1400" b="1" dirty="0"/>
              <a:t>highest feasible evaporating temperature (</a:t>
            </a:r>
            <a:r>
              <a:rPr lang="en-US" sz="1400" b="1" dirty="0" err="1"/>
              <a:t>Te</a:t>
            </a:r>
            <a:r>
              <a:rPr lang="en-US" sz="1400" b="1" dirty="0"/>
              <a:t>)</a:t>
            </a:r>
            <a:r>
              <a:rPr lang="en-US" sz="1400" dirty="0"/>
              <a:t>. Every </a:t>
            </a:r>
            <a:r>
              <a:rPr lang="en-US" sz="1400" b="1" dirty="0"/>
              <a:t>+1 °C in </a:t>
            </a:r>
            <a:r>
              <a:rPr lang="en-US" sz="1400" b="1" dirty="0" err="1"/>
              <a:t>Te</a:t>
            </a:r>
            <a:r>
              <a:rPr lang="en-US" sz="1400" dirty="0"/>
              <a:t> cuts compressor energy roughly </a:t>
            </a:r>
            <a:r>
              <a:rPr lang="en-US" sz="1400" b="1" dirty="0"/>
              <a:t>2–4%</a:t>
            </a:r>
            <a:r>
              <a:rPr lang="en-US" sz="1400" dirty="0"/>
              <a:t>; separating loads often lets medium-temp circuits run </a:t>
            </a:r>
            <a:r>
              <a:rPr lang="en-US" sz="1400" b="1" dirty="0"/>
              <a:t>+3–5 °C</a:t>
            </a:r>
            <a:r>
              <a:rPr lang="en-US" sz="1400" dirty="0"/>
              <a:t> warmer than low-temp.</a:t>
            </a:r>
          </a:p>
          <a:p>
            <a:pPr marL="0" indent="0" algn="just">
              <a:buNone/>
            </a:pPr>
            <a:endParaRPr lang="en-GB" sz="1400" dirty="0"/>
          </a:p>
          <a:p>
            <a:pPr marL="0" indent="0" algn="just">
              <a:buNone/>
            </a:pPr>
            <a:r>
              <a:rPr lang="en-US" sz="1400" b="1" dirty="0">
                <a:solidFill>
                  <a:srgbClr val="FF0000"/>
                </a:solidFill>
              </a:rPr>
              <a:t>~6–20%</a:t>
            </a:r>
            <a:r>
              <a:rPr lang="en-US" sz="1400" dirty="0">
                <a:solidFill>
                  <a:srgbClr val="FF0000"/>
                </a:solidFill>
              </a:rPr>
              <a:t> compressor kWh, depending on how much </a:t>
            </a:r>
            <a:r>
              <a:rPr lang="en-US" sz="1400" dirty="0" err="1">
                <a:solidFill>
                  <a:srgbClr val="FF0000"/>
                </a:solidFill>
              </a:rPr>
              <a:t>Te</a:t>
            </a:r>
            <a:r>
              <a:rPr lang="en-US" sz="1400" dirty="0">
                <a:solidFill>
                  <a:srgbClr val="FF0000"/>
                </a:solidFill>
              </a:rPr>
              <a:t> can be raised.</a:t>
            </a:r>
          </a:p>
          <a:p>
            <a:pPr marL="0" indent="0" algn="just">
              <a:buNone/>
            </a:pPr>
            <a:endParaRPr lang="en-US" sz="1400" dirty="0"/>
          </a:p>
          <a:p>
            <a:pPr marL="0" indent="0" algn="just">
              <a:spcBef>
                <a:spcPts val="450"/>
              </a:spcBef>
              <a:spcAft>
                <a:spcPts val="450"/>
              </a:spcAft>
              <a:buNone/>
            </a:pPr>
            <a:endParaRPr lang="en-US" altLang="en-US" sz="1400" dirty="0">
              <a:ea typeface="ＭＳ Ｐゴシック" panose="020B0600070205080204" pitchFamily="34" charset="-128"/>
            </a:endParaRPr>
          </a:p>
        </p:txBody>
      </p:sp>
      <p:grpSp>
        <p:nvGrpSpPr>
          <p:cNvPr id="9" name="Group 8">
            <a:extLst>
              <a:ext uri="{FF2B5EF4-FFF2-40B4-BE49-F238E27FC236}">
                <a16:creationId xmlns:a16="http://schemas.microsoft.com/office/drawing/2014/main" id="{CA35A8A6-2974-472D-8F89-4FD6F856AA91}"/>
              </a:ext>
            </a:extLst>
          </p:cNvPr>
          <p:cNvGrpSpPr/>
          <p:nvPr/>
        </p:nvGrpSpPr>
        <p:grpSpPr>
          <a:xfrm>
            <a:off x="3701668" y="1043080"/>
            <a:ext cx="4933507" cy="3938193"/>
            <a:chOff x="3799367" y="894841"/>
            <a:chExt cx="4980820" cy="3938193"/>
          </a:xfrm>
        </p:grpSpPr>
        <p:pic>
          <p:nvPicPr>
            <p:cNvPr id="2" name="Picture 1">
              <a:extLst>
                <a:ext uri="{FF2B5EF4-FFF2-40B4-BE49-F238E27FC236}">
                  <a16:creationId xmlns:a16="http://schemas.microsoft.com/office/drawing/2014/main" id="{A57A1DCD-868C-4F03-9F35-6CA2C2020B22}"/>
                </a:ext>
              </a:extLst>
            </p:cNvPr>
            <p:cNvPicPr>
              <a:picLocks noChangeAspect="1"/>
            </p:cNvPicPr>
            <p:nvPr/>
          </p:nvPicPr>
          <p:blipFill>
            <a:blip r:embed="rId3"/>
            <a:stretch>
              <a:fillRect/>
            </a:stretch>
          </p:blipFill>
          <p:spPr>
            <a:xfrm>
              <a:off x="3799367" y="894841"/>
              <a:ext cx="4980820" cy="3604090"/>
            </a:xfrm>
            <a:prstGeom prst="rect">
              <a:avLst/>
            </a:prstGeom>
          </p:spPr>
        </p:pic>
        <p:sp>
          <p:nvSpPr>
            <p:cNvPr id="5" name="Rectangle 4">
              <a:extLst>
                <a:ext uri="{FF2B5EF4-FFF2-40B4-BE49-F238E27FC236}">
                  <a16:creationId xmlns:a16="http://schemas.microsoft.com/office/drawing/2014/main" id="{DF3C543A-827C-42E3-8BAD-AA39113E15E0}"/>
                </a:ext>
              </a:extLst>
            </p:cNvPr>
            <p:cNvSpPr/>
            <p:nvPr/>
          </p:nvSpPr>
          <p:spPr>
            <a:xfrm>
              <a:off x="5017548" y="4248659"/>
              <a:ext cx="3289463" cy="584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200">
                  <a:solidFill>
                    <a:schemeClr val="tx1"/>
                  </a:solidFill>
                </a:rPr>
                <a:t>Central refrigeration system principle diagram</a:t>
              </a:r>
              <a:endParaRPr lang="en-US" sz="1200">
                <a:solidFill>
                  <a:schemeClr val="tx1"/>
                </a:solidFill>
              </a:endParaRPr>
            </a:p>
          </p:txBody>
        </p:sp>
      </p:grpSp>
      <p:sp>
        <p:nvSpPr>
          <p:cNvPr id="8" name="TextBox 7">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30038588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51692" y="931164"/>
            <a:ext cx="8240616" cy="3869697"/>
          </a:xfrm>
        </p:spPr>
        <p:txBody>
          <a:bodyPr>
            <a:normAutofit/>
          </a:bodyPr>
          <a:lstStyle/>
          <a:p>
            <a:pPr marL="342900" indent="-342900" algn="just">
              <a:buFont typeface="+mj-lt"/>
              <a:buAutoNum type="alphaLcPeriod" startAt="2"/>
            </a:pPr>
            <a:r>
              <a:rPr lang="en-US" sz="1400" b="1" dirty="0"/>
              <a:t>Evaporative Pressure Op</a:t>
            </a:r>
            <a:r>
              <a:rPr lang="vi-VN" sz="1400" b="1" dirty="0"/>
              <a:t>timization:</a:t>
            </a:r>
          </a:p>
          <a:p>
            <a:pPr marL="0" indent="0" algn="just">
              <a:buNone/>
            </a:pPr>
            <a:r>
              <a:rPr lang="en-US" sz="1400" dirty="0"/>
              <a:t>The installed heat point of the IQF system is very low (-42°C), which is equivalent to the evaporative heat of the refrigeration system of -45°C, while the required temperature at the center of the frozen product is -18°C</a:t>
            </a:r>
            <a:r>
              <a:rPr lang="vi-VN" sz="1400" dirty="0"/>
              <a:t>.</a:t>
            </a:r>
            <a:endParaRPr lang="en-US" sz="1400" dirty="0"/>
          </a:p>
          <a:p>
            <a:pPr marL="0" indent="0" algn="just">
              <a:spcBef>
                <a:spcPts val="450"/>
              </a:spcBef>
              <a:spcAft>
                <a:spcPts val="450"/>
              </a:spcAft>
              <a:buNone/>
            </a:pPr>
            <a:r>
              <a:rPr lang="en-US" sz="1400" dirty="0"/>
              <a:t>The proposed solution is to optimize the evaporative pressure</a:t>
            </a:r>
            <a:r>
              <a:rPr lang="vi-VN" sz="1400" dirty="0"/>
              <a:t>.</a:t>
            </a:r>
            <a:endParaRPr lang="en-US" sz="1400" dirty="0"/>
          </a:p>
          <a:p>
            <a:pPr marL="285750" indent="-285750" algn="just">
              <a:spcBef>
                <a:spcPts val="450"/>
              </a:spcBef>
              <a:spcAft>
                <a:spcPts val="450"/>
              </a:spcAft>
              <a:buFont typeface="Arial" panose="020B0604020202020204" pitchFamily="34" charset="0"/>
              <a:buChar char="•"/>
            </a:pPr>
            <a:r>
              <a:rPr lang="en-US" sz="1400" dirty="0"/>
              <a:t>Increase the set temperature of the IQF system to -38°C by setting the indoor unit temperature of the refrigeration system to -41°C.
Increase the frequency of IQF defrosting to maintain the temperature of the IQF chamber at -36° C.</a:t>
            </a:r>
          </a:p>
          <a:p>
            <a:pPr marL="0" indent="0" algn="just">
              <a:buNone/>
            </a:pPr>
            <a:endParaRPr lang="en-GB" sz="1400" dirty="0"/>
          </a:p>
        </p:txBody>
      </p:sp>
      <p:pic>
        <p:nvPicPr>
          <p:cNvPr id="8" name="Picture 7">
            <a:extLst>
              <a:ext uri="{FF2B5EF4-FFF2-40B4-BE49-F238E27FC236}">
                <a16:creationId xmlns:a16="http://schemas.microsoft.com/office/drawing/2014/main" id="{7161F302-C0A6-472C-943A-274B9ECC715E}"/>
              </a:ext>
            </a:extLst>
          </p:cNvPr>
          <p:cNvPicPr>
            <a:picLocks noChangeAspect="1"/>
          </p:cNvPicPr>
          <p:nvPr/>
        </p:nvPicPr>
        <p:blipFill rotWithShape="1">
          <a:blip r:embed="rId3">
            <a:extLst>
              <a:ext uri="{28A0092B-C50C-407E-A947-70E740481C1C}">
                <a14:useLocalDpi xmlns:a14="http://schemas.microsoft.com/office/drawing/2010/main"/>
              </a:ext>
            </a:extLst>
          </a:blip>
          <a:srcRect t="-1" b="3662"/>
          <a:stretch/>
        </p:blipFill>
        <p:spPr>
          <a:xfrm>
            <a:off x="5293151" y="3165229"/>
            <a:ext cx="2581163" cy="1913547"/>
          </a:xfrm>
          <a:prstGeom prst="rect">
            <a:avLst/>
          </a:prstGeom>
        </p:spPr>
      </p:pic>
      <p:sp>
        <p:nvSpPr>
          <p:cNvPr id="6" name="TextBox 5">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AAF46AA4-BF8B-2E2D-3D75-CD3F9D0CA006}"/>
              </a:ext>
            </a:extLst>
          </p:cNvPr>
          <p:cNvSpPr txBox="1"/>
          <p:nvPr/>
        </p:nvSpPr>
        <p:spPr>
          <a:xfrm>
            <a:off x="721151" y="3383958"/>
            <a:ext cx="4572000" cy="523220"/>
          </a:xfrm>
          <a:prstGeom prst="rect">
            <a:avLst/>
          </a:prstGeom>
          <a:noFill/>
        </p:spPr>
        <p:txBody>
          <a:bodyPr wrap="square">
            <a:spAutoFit/>
          </a:bodyPr>
          <a:lstStyle/>
          <a:p>
            <a:pPr>
              <a:buNone/>
            </a:pPr>
            <a:r>
              <a:rPr lang="en-US" dirty="0">
                <a:solidFill>
                  <a:srgbClr val="FF0000"/>
                </a:solidFill>
              </a:rPr>
              <a:t>Rules of thumb: </a:t>
            </a:r>
            <a:r>
              <a:rPr lang="en-US" b="1" dirty="0">
                <a:solidFill>
                  <a:srgbClr val="FF0000"/>
                </a:solidFill>
              </a:rPr>
              <a:t>2–4% energy per +1 °C </a:t>
            </a:r>
            <a:r>
              <a:rPr lang="en-US" b="1" dirty="0" err="1">
                <a:solidFill>
                  <a:srgbClr val="FF0000"/>
                </a:solidFill>
              </a:rPr>
              <a:t>Te</a:t>
            </a:r>
            <a:r>
              <a:rPr lang="en-US" dirty="0">
                <a:solidFill>
                  <a:srgbClr val="FF0000"/>
                </a:solidFill>
              </a:rPr>
              <a:t> or about </a:t>
            </a:r>
            <a:r>
              <a:rPr lang="en-US" b="1" dirty="0">
                <a:solidFill>
                  <a:srgbClr val="FF0000"/>
                </a:solidFill>
              </a:rPr>
              <a:t>~2% per +1 psi</a:t>
            </a:r>
            <a:r>
              <a:rPr lang="en-US" dirty="0">
                <a:solidFill>
                  <a:srgbClr val="FF0000"/>
                </a:solidFill>
              </a:rPr>
              <a:t> suction pressure.</a:t>
            </a:r>
          </a:p>
        </p:txBody>
      </p:sp>
    </p:spTree>
    <p:extLst>
      <p:ext uri="{BB962C8B-B14F-4D97-AF65-F5344CB8AC3E}">
        <p14:creationId xmlns:p14="http://schemas.microsoft.com/office/powerpoint/2010/main" val="23573421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9480" y="852082"/>
            <a:ext cx="8265039" cy="3835003"/>
          </a:xfrm>
        </p:spPr>
        <p:txBody>
          <a:bodyPr/>
          <a:lstStyle/>
          <a:p>
            <a:pPr lvl="0"/>
            <a:r>
              <a:rPr lang="en-US" dirty="0"/>
              <a:t>For every 1°C increase of the evaporation temperature, the energy consumption will </a:t>
            </a:r>
            <a:r>
              <a:rPr lang="en-US" b="1" dirty="0"/>
              <a:t>decrease by 3%</a:t>
            </a:r>
          </a:p>
          <a:p>
            <a:endParaRPr lang="en-US" dirty="0"/>
          </a:p>
        </p:txBody>
      </p:sp>
      <p:sp>
        <p:nvSpPr>
          <p:cNvPr id="5" name="TextBox 4"/>
          <p:cNvSpPr txBox="1"/>
          <p:nvPr/>
        </p:nvSpPr>
        <p:spPr>
          <a:xfrm>
            <a:off x="1034608" y="1898635"/>
            <a:ext cx="6396866" cy="404085"/>
          </a:xfrm>
          <a:prstGeom prst="rect">
            <a:avLst/>
          </a:prstGeom>
          <a:noFill/>
        </p:spPr>
        <p:txBody>
          <a:bodyPr wrap="square" rtlCol="0">
            <a:spAutoFit/>
          </a:bodyPr>
          <a:lstStyle/>
          <a:p>
            <a:endParaRPr lang="en-US" sz="1013" dirty="0"/>
          </a:p>
          <a:p>
            <a:endParaRPr lang="en-US" sz="1013" dirty="0"/>
          </a:p>
        </p:txBody>
      </p:sp>
      <p:graphicFrame>
        <p:nvGraphicFramePr>
          <p:cNvPr id="6" name="Object 1"/>
          <p:cNvGraphicFramePr>
            <a:graphicFrameLocks noChangeAspect="1"/>
          </p:cNvGraphicFramePr>
          <p:nvPr>
            <p:extLst>
              <p:ext uri="{D42A27DB-BD31-4B8C-83A1-F6EECF244321}">
                <p14:modId xmlns:p14="http://schemas.microsoft.com/office/powerpoint/2010/main" val="2916822971"/>
              </p:ext>
            </p:extLst>
          </p:nvPr>
        </p:nvGraphicFramePr>
        <p:xfrm>
          <a:off x="1409843" y="1631413"/>
          <a:ext cx="6324314" cy="2418736"/>
        </p:xfrm>
        <a:graphic>
          <a:graphicData uri="http://schemas.openxmlformats.org/presentationml/2006/ole">
            <mc:AlternateContent xmlns:mc="http://schemas.openxmlformats.org/markup-compatibility/2006">
              <mc:Choice xmlns:v="urn:schemas-microsoft-com:vml" Requires="v">
                <p:oleObj r:id="rId2" imgW="9772599" imgH="3724343" progId="">
                  <p:embed/>
                </p:oleObj>
              </mc:Choice>
              <mc:Fallback>
                <p:oleObj r:id="rId2" imgW="9772599" imgH="3724343" progId="">
                  <p:embed/>
                  <p:pic>
                    <p:nvPicPr>
                      <p:cNvPr id="6"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9843" y="1631413"/>
                        <a:ext cx="6324314" cy="2418736"/>
                      </a:xfrm>
                      <a:prstGeom prst="rect">
                        <a:avLst/>
                      </a:prstGeom>
                      <a:solidFill>
                        <a:schemeClr val="bg1"/>
                      </a:solidFill>
                    </p:spPr>
                  </p:pic>
                </p:oleObj>
              </mc:Fallback>
            </mc:AlternateContent>
          </a:graphicData>
        </a:graphic>
      </p:graphicFrame>
      <p:sp>
        <p:nvSpPr>
          <p:cNvPr id="7" name="Oval 140"/>
          <p:cNvSpPr>
            <a:spLocks/>
          </p:cNvSpPr>
          <p:nvPr/>
        </p:nvSpPr>
        <p:spPr bwMode="auto">
          <a:xfrm>
            <a:off x="1952709" y="2359957"/>
            <a:ext cx="1641764" cy="576570"/>
          </a:xfrm>
          <a:prstGeom prst="ellipse">
            <a:avLst/>
          </a:prstGeom>
          <a:noFill/>
          <a:ln w="25400">
            <a:solidFill>
              <a:srgbClr val="FF0000"/>
            </a:solidFill>
            <a:miter lim="800000"/>
            <a:headEnd/>
            <a:tailEnd/>
          </a:ln>
        </p:spPr>
        <p:txBody>
          <a:bodyPr vert="horz" wrap="square" lIns="68580" tIns="34290" rIns="68580" bIns="34290" numCol="1" anchor="ctr" anchorCtr="0" compatLnSpc="1">
            <a:prstTxWarp prst="textNoShape">
              <a:avLst/>
            </a:prstTxWarp>
          </a:bodyPr>
          <a:lstStyle/>
          <a:p>
            <a:endParaRPr lang="vi-VN" sz="1050"/>
          </a:p>
        </p:txBody>
      </p:sp>
      <p:sp>
        <p:nvSpPr>
          <p:cNvPr id="8" name="Oval 140"/>
          <p:cNvSpPr>
            <a:spLocks/>
          </p:cNvSpPr>
          <p:nvPr/>
        </p:nvSpPr>
        <p:spPr bwMode="auto">
          <a:xfrm>
            <a:off x="5355087" y="2323855"/>
            <a:ext cx="1675560" cy="565508"/>
          </a:xfrm>
          <a:prstGeom prst="ellipse">
            <a:avLst/>
          </a:prstGeom>
          <a:noFill/>
          <a:ln w="25400">
            <a:solidFill>
              <a:srgbClr val="FF0000"/>
            </a:solidFill>
            <a:miter lim="800000"/>
            <a:headEnd/>
            <a:tailEnd/>
          </a:ln>
        </p:spPr>
        <p:txBody>
          <a:bodyPr vert="horz" wrap="square" lIns="68580" tIns="34290" rIns="68580" bIns="34290" numCol="1" anchor="ctr" anchorCtr="0" compatLnSpc="1">
            <a:prstTxWarp prst="textNoShape">
              <a:avLst/>
            </a:prstTxWarp>
          </a:bodyPr>
          <a:lstStyle/>
          <a:p>
            <a:endParaRPr lang="vi-VN" sz="1050"/>
          </a:p>
        </p:txBody>
      </p:sp>
      <p:sp>
        <p:nvSpPr>
          <p:cNvPr id="9" name="Rectangle 8"/>
          <p:cNvSpPr/>
          <p:nvPr/>
        </p:nvSpPr>
        <p:spPr>
          <a:xfrm>
            <a:off x="439479" y="4107322"/>
            <a:ext cx="8265039" cy="523220"/>
          </a:xfrm>
          <a:prstGeom prst="rect">
            <a:avLst/>
          </a:prstGeom>
        </p:spPr>
        <p:txBody>
          <a:bodyPr wrap="square">
            <a:spAutoFit/>
          </a:bodyPr>
          <a:lstStyle/>
          <a:p>
            <a:pPr>
              <a:buNone/>
            </a:pPr>
            <a:r>
              <a:rPr lang="en-US">
                <a:solidFill>
                  <a:schemeClr val="tx1">
                    <a:lumMod val="95000"/>
                    <a:lumOff val="5000"/>
                  </a:schemeClr>
                </a:solidFill>
                <a:ea typeface="Arial" charset="0"/>
              </a:rPr>
              <a:t>Increase the evaporation temperature from -10 ºC to -7 ºC by increasing the size of the indoor unit as much as possible, which can save 9% of the energy consumption of the refrigeration compressor.</a:t>
            </a:r>
            <a:endParaRPr lang="en-US" dirty="0">
              <a:solidFill>
                <a:schemeClr val="tx1">
                  <a:lumMod val="95000"/>
                  <a:lumOff val="5000"/>
                </a:schemeClr>
              </a:solidFill>
              <a:ea typeface="Arial" charset="0"/>
            </a:endParaRPr>
          </a:p>
        </p:txBody>
      </p:sp>
      <p:sp>
        <p:nvSpPr>
          <p:cNvPr id="10" name="TextBox 9">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6205833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12779</TotalTime>
  <Words>2541</Words>
  <Application>Microsoft Macintosh PowerPoint</Application>
  <PresentationFormat>On-screen Show (16:9)</PresentationFormat>
  <Paragraphs>193</Paragraphs>
  <Slides>30</Slides>
  <Notes>23</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0</vt:i4>
      </vt:variant>
      <vt:variant>
        <vt:lpstr>Slide Titles</vt:lpstr>
      </vt:variant>
      <vt:variant>
        <vt:i4>30</vt:i4>
      </vt:variant>
    </vt:vector>
  </HeadingPairs>
  <TitlesOfParts>
    <vt:vector size="44" baseType="lpstr">
      <vt:lpstr>Fira Sans Extra Condensed</vt:lpstr>
      <vt:lpstr>Roboto</vt:lpstr>
      <vt:lpstr>Calibri</vt:lpstr>
      <vt:lpstr>Wingdings</vt:lpstr>
      <vt:lpstr>맑은 고딕</vt:lpstr>
      <vt:lpstr>Tahoma</vt:lpstr>
      <vt:lpstr>ＭＳ Ｐゴシック</vt:lpstr>
      <vt:lpstr>Symbol</vt:lpstr>
      <vt:lpstr>Arial</vt:lpstr>
      <vt:lpstr>Poppins</vt:lpstr>
      <vt:lpstr>Terra</vt:lpstr>
      <vt:lpstr>Energy Saving Infographics by Slidesgo</vt:lpstr>
      <vt:lpstr>2_Energy Saving Infographics by Slidesgo</vt:lpstr>
      <vt:lpstr>3_Energy Saving Infographics by Slidesgo</vt:lpstr>
      <vt:lpstr>TRAINING PROGRAMME  FOR INDUSTRIAL ENTERPRISEs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140</cp:revision>
  <dcterms:modified xsi:type="dcterms:W3CDTF">2025-08-26T02:29:55Z</dcterms:modified>
</cp:coreProperties>
</file>